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sldIdLst>
    <p:sldId id="257" r:id="rId2"/>
    <p:sldId id="258" r:id="rId3"/>
    <p:sldId id="267" r:id="rId4"/>
    <p:sldId id="260" r:id="rId5"/>
    <p:sldId id="266" r:id="rId6"/>
    <p:sldId id="263" r:id="rId7"/>
    <p:sldId id="264" r:id="rId8"/>
    <p:sldId id="265" r:id="rId9"/>
    <p:sldId id="269" r:id="rId10"/>
    <p:sldId id="262" r:id="rId11"/>
  </p:sldIdLst>
  <p:sldSz cx="9144000" cy="6858000" type="screen4x3"/>
  <p:notesSz cx="68087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909F1096-5A7B-4487-B6CA-8CE4B2B9B3C0}">
          <p14:sldIdLst>
            <p14:sldId id="257"/>
            <p14:sldId id="258"/>
            <p14:sldId id="267"/>
            <p14:sldId id="260"/>
            <p14:sldId id="266"/>
            <p14:sldId id="263"/>
            <p14:sldId id="264"/>
            <p14:sldId id="265"/>
            <p14:sldId id="269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12" autoAdjust="0"/>
  </p:normalViewPr>
  <p:slideViewPr>
    <p:cSldViewPr>
      <p:cViewPr>
        <p:scale>
          <a:sx n="90" d="100"/>
          <a:sy n="90" d="100"/>
        </p:scale>
        <p:origin x="-594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8A61D2-AF66-4774-B5AF-F2EA999009EF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B33730-DA65-4BA1-9423-27DDC74C9097}">
      <dgm:prSet phldrT="[Текст]" custT="1"/>
      <dgm:spPr/>
      <dgm:t>
        <a:bodyPr/>
        <a:lstStyle/>
        <a:p>
          <a:r>
            <a:rPr lang="ru-RU" sz="1800" b="1" i="1" dirty="0" smtClean="0">
              <a:solidFill>
                <a:schemeClr val="bg2">
                  <a:lumMod val="10000"/>
                </a:schemeClr>
              </a:solidFill>
            </a:rPr>
            <a:t>5</a:t>
          </a:r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 психоневрологических интернатов на </a:t>
          </a:r>
          <a:r>
            <a:rPr lang="ru-RU" sz="1800" b="1" i="1" dirty="0" smtClean="0">
              <a:solidFill>
                <a:schemeClr val="bg2">
                  <a:lumMod val="10000"/>
                </a:schemeClr>
              </a:solidFill>
            </a:rPr>
            <a:t>1208</a:t>
          </a:r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 мест</a:t>
          </a:r>
          <a:endParaRPr lang="ru-RU" sz="1800" dirty="0">
            <a:solidFill>
              <a:schemeClr val="bg2">
                <a:lumMod val="10000"/>
              </a:schemeClr>
            </a:solidFill>
          </a:endParaRPr>
        </a:p>
      </dgm:t>
    </dgm:pt>
    <dgm:pt modelId="{D0D22B09-3B28-4579-A6AB-A539B954DE7C}" type="parTrans" cxnId="{C89C3D89-051D-4311-8426-E6E8E160E2E0}">
      <dgm:prSet/>
      <dgm:spPr/>
      <dgm:t>
        <a:bodyPr/>
        <a:lstStyle/>
        <a:p>
          <a:endParaRPr lang="ru-RU"/>
        </a:p>
      </dgm:t>
    </dgm:pt>
    <dgm:pt modelId="{363FDDCF-C9E2-4E55-A2E8-890D8280A879}" type="sibTrans" cxnId="{C89C3D89-051D-4311-8426-E6E8E160E2E0}">
      <dgm:prSet/>
      <dgm:spPr/>
      <dgm:t>
        <a:bodyPr/>
        <a:lstStyle/>
        <a:p>
          <a:endParaRPr lang="ru-RU"/>
        </a:p>
      </dgm:t>
    </dgm:pt>
    <dgm:pt modelId="{4DCCADAA-A78C-4CD9-A6BA-CD183D21DE5E}">
      <dgm:prSet phldrT="[Текст]" custT="1"/>
      <dgm:spPr/>
      <dgm:t>
        <a:bodyPr/>
        <a:lstStyle/>
        <a:p>
          <a:r>
            <a:rPr lang="ru-RU" sz="1800" b="1" i="1" dirty="0" smtClean="0">
              <a:solidFill>
                <a:schemeClr val="bg2">
                  <a:lumMod val="10000"/>
                </a:schemeClr>
              </a:solidFill>
            </a:rPr>
            <a:t>7</a:t>
          </a:r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 домов-интернатов для престарелых и инвалидов </a:t>
          </a:r>
          <a:r>
            <a:rPr lang="ru-RU" sz="1800" b="1" i="1" dirty="0" smtClean="0">
              <a:solidFill>
                <a:schemeClr val="bg2">
                  <a:lumMod val="10000"/>
                </a:schemeClr>
              </a:solidFill>
            </a:rPr>
            <a:t>606</a:t>
          </a:r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 мест</a:t>
          </a:r>
          <a:endParaRPr lang="ru-RU" sz="1800" dirty="0">
            <a:solidFill>
              <a:schemeClr val="bg2">
                <a:lumMod val="10000"/>
              </a:schemeClr>
            </a:solidFill>
          </a:endParaRPr>
        </a:p>
      </dgm:t>
    </dgm:pt>
    <dgm:pt modelId="{83486B61-59E9-4ACB-ACB0-CE435933A12F}" type="parTrans" cxnId="{1C7F7D1F-94A6-467F-A7DD-D6BE2CF8E6A8}">
      <dgm:prSet/>
      <dgm:spPr/>
      <dgm:t>
        <a:bodyPr/>
        <a:lstStyle/>
        <a:p>
          <a:endParaRPr lang="ru-RU"/>
        </a:p>
      </dgm:t>
    </dgm:pt>
    <dgm:pt modelId="{A55E0C38-F5BF-4E85-80F0-C789F1223D87}" type="sibTrans" cxnId="{1C7F7D1F-94A6-467F-A7DD-D6BE2CF8E6A8}">
      <dgm:prSet/>
      <dgm:spPr/>
      <dgm:t>
        <a:bodyPr/>
        <a:lstStyle/>
        <a:p>
          <a:endParaRPr lang="ru-RU"/>
        </a:p>
      </dgm:t>
    </dgm:pt>
    <dgm:pt modelId="{F1BDB554-8A02-46DB-9194-6274368A50A0}">
      <dgm:prSet phldrT="[Текст]" custT="1"/>
      <dgm:spPr/>
      <dgm:t>
        <a:bodyPr/>
        <a:lstStyle/>
        <a:p>
          <a:r>
            <a:rPr lang="ru-RU" sz="1600" b="1" i="1" dirty="0" smtClean="0">
              <a:solidFill>
                <a:schemeClr val="bg2">
                  <a:lumMod val="10000"/>
                </a:schemeClr>
              </a:solidFill>
            </a:rPr>
            <a:t>16</a:t>
          </a:r>
          <a:r>
            <a:rPr lang="ru-RU" sz="1600" dirty="0" smtClean="0">
              <a:solidFill>
                <a:schemeClr val="bg2">
                  <a:lumMod val="10000"/>
                </a:schemeClr>
              </a:solidFill>
            </a:rPr>
            <a:t> комплексных центров социального обслуживания населения, в которых открыты </a:t>
          </a:r>
          <a:r>
            <a:rPr lang="ru-RU" sz="1600" b="1" i="1" dirty="0" smtClean="0">
              <a:solidFill>
                <a:schemeClr val="bg2">
                  <a:lumMod val="10000"/>
                </a:schemeClr>
              </a:solidFill>
            </a:rPr>
            <a:t>14</a:t>
          </a:r>
          <a:r>
            <a:rPr lang="ru-RU" sz="1600" dirty="0" smtClean="0">
              <a:solidFill>
                <a:schemeClr val="bg2">
                  <a:lumMod val="10000"/>
                </a:schemeClr>
              </a:solidFill>
            </a:rPr>
            <a:t> стационарных отделений для граждан пожилого возраста и инвалидов на </a:t>
          </a:r>
          <a:r>
            <a:rPr lang="ru-RU" sz="1600" b="1" i="1" dirty="0" smtClean="0">
              <a:solidFill>
                <a:schemeClr val="bg2">
                  <a:lumMod val="10000"/>
                </a:schemeClr>
              </a:solidFill>
            </a:rPr>
            <a:t>338</a:t>
          </a:r>
          <a:r>
            <a:rPr lang="ru-RU" sz="1600" dirty="0" smtClean="0">
              <a:solidFill>
                <a:schemeClr val="bg2">
                  <a:lumMod val="10000"/>
                </a:schemeClr>
              </a:solidFill>
            </a:rPr>
            <a:t> мест</a:t>
          </a:r>
          <a:endParaRPr lang="ru-RU" sz="1600" dirty="0">
            <a:solidFill>
              <a:schemeClr val="bg2">
                <a:lumMod val="10000"/>
              </a:schemeClr>
            </a:solidFill>
          </a:endParaRPr>
        </a:p>
      </dgm:t>
    </dgm:pt>
    <dgm:pt modelId="{FAFA01AD-6050-40D0-9F85-F29EE8F8390C}" type="parTrans" cxnId="{C77EAF63-6090-4931-BABA-F141E42D7A84}">
      <dgm:prSet/>
      <dgm:spPr/>
      <dgm:t>
        <a:bodyPr/>
        <a:lstStyle/>
        <a:p>
          <a:endParaRPr lang="ru-RU"/>
        </a:p>
      </dgm:t>
    </dgm:pt>
    <dgm:pt modelId="{EDEDE793-3DB2-41AA-A99C-529918E05237}" type="sibTrans" cxnId="{C77EAF63-6090-4931-BABA-F141E42D7A84}">
      <dgm:prSet/>
      <dgm:spPr/>
      <dgm:t>
        <a:bodyPr/>
        <a:lstStyle/>
        <a:p>
          <a:endParaRPr lang="ru-RU"/>
        </a:p>
      </dgm:t>
    </dgm:pt>
    <dgm:pt modelId="{BDCCEBBE-046C-47E0-991B-0F7CF4433149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2">
                  <a:lumMod val="10000"/>
                </a:schemeClr>
              </a:solidFill>
            </a:rPr>
            <a:t>детский дом-интернат для умственно-отсталых детей им. Ушинского на </a:t>
          </a:r>
          <a:r>
            <a:rPr lang="ru-RU" sz="1600" b="1" i="1" dirty="0" smtClean="0">
              <a:solidFill>
                <a:schemeClr val="bg2">
                  <a:lumMod val="10000"/>
                </a:schemeClr>
              </a:solidFill>
            </a:rPr>
            <a:t>140</a:t>
          </a:r>
          <a:r>
            <a:rPr lang="ru-RU" sz="1600" dirty="0" smtClean="0">
              <a:solidFill>
                <a:schemeClr val="bg2">
                  <a:lumMod val="10000"/>
                </a:schemeClr>
              </a:solidFill>
            </a:rPr>
            <a:t> мест</a:t>
          </a:r>
          <a:endParaRPr lang="ru-RU" sz="1600" dirty="0">
            <a:solidFill>
              <a:schemeClr val="bg2">
                <a:lumMod val="10000"/>
              </a:schemeClr>
            </a:solidFill>
          </a:endParaRPr>
        </a:p>
      </dgm:t>
    </dgm:pt>
    <dgm:pt modelId="{9D3D1869-1A81-44EA-A79E-1FED8E9BBF8F}" type="parTrans" cxnId="{588BE38E-1A49-4E41-9AF4-FA922145BF53}">
      <dgm:prSet/>
      <dgm:spPr/>
      <dgm:t>
        <a:bodyPr/>
        <a:lstStyle/>
        <a:p>
          <a:endParaRPr lang="ru-RU"/>
        </a:p>
      </dgm:t>
    </dgm:pt>
    <dgm:pt modelId="{44C01940-6002-4231-867F-252B08D338C8}" type="sibTrans" cxnId="{588BE38E-1A49-4E41-9AF4-FA922145BF53}">
      <dgm:prSet/>
      <dgm:spPr/>
      <dgm:t>
        <a:bodyPr/>
        <a:lstStyle/>
        <a:p>
          <a:endParaRPr lang="ru-RU"/>
        </a:p>
      </dgm:t>
    </dgm:pt>
    <dgm:pt modelId="{77121FEF-D71C-4A9F-AED9-64D24F3A8BC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2">
                  <a:lumMod val="10000"/>
                </a:schemeClr>
              </a:solidFill>
            </a:rPr>
            <a:t>социально-реабилитационный центр для несовершеннолетних на </a:t>
          </a:r>
          <a:r>
            <a:rPr lang="ru-RU" sz="1600" b="1" i="1" dirty="0" smtClean="0">
              <a:solidFill>
                <a:schemeClr val="bg2">
                  <a:lumMod val="10000"/>
                </a:schemeClr>
              </a:solidFill>
            </a:rPr>
            <a:t>64 </a:t>
          </a:r>
          <a:r>
            <a:rPr lang="ru-RU" sz="1600" dirty="0" smtClean="0">
              <a:solidFill>
                <a:schemeClr val="bg2">
                  <a:lumMod val="10000"/>
                </a:schemeClr>
              </a:solidFill>
            </a:rPr>
            <a:t>места</a:t>
          </a:r>
          <a:endParaRPr lang="ru-RU" sz="1600" dirty="0">
            <a:solidFill>
              <a:schemeClr val="bg2">
                <a:lumMod val="10000"/>
              </a:schemeClr>
            </a:solidFill>
          </a:endParaRPr>
        </a:p>
      </dgm:t>
    </dgm:pt>
    <dgm:pt modelId="{D262854D-EA04-4C9A-BB08-4EF7BD23B66A}" type="parTrans" cxnId="{9208BD41-77FD-4B39-A8AB-E425D3E08366}">
      <dgm:prSet/>
      <dgm:spPr/>
      <dgm:t>
        <a:bodyPr/>
        <a:lstStyle/>
        <a:p>
          <a:endParaRPr lang="ru-RU"/>
        </a:p>
      </dgm:t>
    </dgm:pt>
    <dgm:pt modelId="{509FB22B-7656-4050-A11C-20E57CBED2EF}" type="sibTrans" cxnId="{9208BD41-77FD-4B39-A8AB-E425D3E08366}">
      <dgm:prSet/>
      <dgm:spPr/>
      <dgm:t>
        <a:bodyPr/>
        <a:lstStyle/>
        <a:p>
          <a:endParaRPr lang="ru-RU"/>
        </a:p>
      </dgm:t>
    </dgm:pt>
    <dgm:pt modelId="{DD1D15F5-93D1-474B-9BD2-6F958459822B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2">
                  <a:lumMod val="10000"/>
                </a:schemeClr>
              </a:solidFill>
            </a:rPr>
            <a:t>реабилитационный центр для детей и подростков с ограниченными возможностями на </a:t>
          </a:r>
          <a:r>
            <a:rPr lang="ru-RU" sz="1600" b="1" i="1" dirty="0" smtClean="0">
              <a:solidFill>
                <a:schemeClr val="bg2">
                  <a:lumMod val="10000"/>
                </a:schemeClr>
              </a:solidFill>
            </a:rPr>
            <a:t>50</a:t>
          </a:r>
          <a:r>
            <a:rPr lang="ru-RU" sz="1600" dirty="0" smtClean="0">
              <a:solidFill>
                <a:schemeClr val="bg2">
                  <a:lumMod val="10000"/>
                </a:schemeClr>
              </a:solidFill>
            </a:rPr>
            <a:t> мест</a:t>
          </a:r>
          <a:endParaRPr lang="ru-RU" sz="1600" dirty="0">
            <a:solidFill>
              <a:schemeClr val="bg2">
                <a:lumMod val="10000"/>
              </a:schemeClr>
            </a:solidFill>
          </a:endParaRPr>
        </a:p>
      </dgm:t>
    </dgm:pt>
    <dgm:pt modelId="{8D33997F-5FE5-40FE-ABF9-98EE330C94C1}" type="parTrans" cxnId="{7DB3C231-4F71-453A-9EF2-34412015A8A9}">
      <dgm:prSet/>
      <dgm:spPr/>
      <dgm:t>
        <a:bodyPr/>
        <a:lstStyle/>
        <a:p>
          <a:endParaRPr lang="ru-RU"/>
        </a:p>
      </dgm:t>
    </dgm:pt>
    <dgm:pt modelId="{C0132144-E4F1-477C-BC5A-E78A7D91F8FF}" type="sibTrans" cxnId="{7DB3C231-4F71-453A-9EF2-34412015A8A9}">
      <dgm:prSet/>
      <dgm:spPr/>
      <dgm:t>
        <a:bodyPr/>
        <a:lstStyle/>
        <a:p>
          <a:endParaRPr lang="ru-RU"/>
        </a:p>
      </dgm:t>
    </dgm:pt>
    <dgm:pt modelId="{2539C7A0-B77E-42A3-B49B-587950C6F3D3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2">
                  <a:lumMod val="10000"/>
                </a:schemeClr>
              </a:solidFill>
            </a:rPr>
            <a:t>центр социальной адаптации на </a:t>
          </a:r>
          <a:r>
            <a:rPr lang="ru-RU" sz="1600" b="1" i="1" dirty="0" smtClean="0">
              <a:solidFill>
                <a:schemeClr val="bg2">
                  <a:lumMod val="10000"/>
                </a:schemeClr>
              </a:solidFill>
            </a:rPr>
            <a:t>50</a:t>
          </a:r>
          <a:r>
            <a:rPr lang="ru-RU" sz="1600" dirty="0" smtClean="0">
              <a:solidFill>
                <a:schemeClr val="bg2">
                  <a:lumMod val="10000"/>
                </a:schemeClr>
              </a:solidFill>
            </a:rPr>
            <a:t> мест</a:t>
          </a:r>
          <a:endParaRPr lang="ru-RU" sz="1600" dirty="0">
            <a:solidFill>
              <a:schemeClr val="bg2">
                <a:lumMod val="10000"/>
              </a:schemeClr>
            </a:solidFill>
          </a:endParaRPr>
        </a:p>
      </dgm:t>
    </dgm:pt>
    <dgm:pt modelId="{0182AA9C-D80C-485B-A767-E755A6D890E5}" type="parTrans" cxnId="{9F786456-8E6C-4424-96B3-E11A4F6C9866}">
      <dgm:prSet/>
      <dgm:spPr/>
      <dgm:t>
        <a:bodyPr/>
        <a:lstStyle/>
        <a:p>
          <a:endParaRPr lang="ru-RU"/>
        </a:p>
      </dgm:t>
    </dgm:pt>
    <dgm:pt modelId="{58E13158-01E6-4B6A-9FC7-1852DB54C761}" type="sibTrans" cxnId="{9F786456-8E6C-4424-96B3-E11A4F6C9866}">
      <dgm:prSet/>
      <dgm:spPr/>
      <dgm:t>
        <a:bodyPr/>
        <a:lstStyle/>
        <a:p>
          <a:endParaRPr lang="ru-RU"/>
        </a:p>
      </dgm:t>
    </dgm:pt>
    <dgm:pt modelId="{96A5D18E-59AC-4328-ADBC-F3B09D38CABB}" type="pres">
      <dgm:prSet presAssocID="{0B8A61D2-AF66-4774-B5AF-F2EA999009E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1263BF-8764-4577-B4C3-19429939F2E2}" type="pres">
      <dgm:prSet presAssocID="{74B33730-DA65-4BA1-9423-27DDC74C9097}" presName="node" presStyleLbl="node1" presStyleIdx="0" presStyleCnt="7" custScaleX="140956" custScaleY="49586" custLinFactNeighborX="-21809" custLinFactNeighborY="81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4B7E78-D108-4894-9C2E-7D1E3DB391DA}" type="pres">
      <dgm:prSet presAssocID="{363FDDCF-C9E2-4E55-A2E8-890D8280A879}" presName="sibTrans" presStyleCnt="0"/>
      <dgm:spPr/>
    </dgm:pt>
    <dgm:pt modelId="{9AD292CD-C445-4B7F-BA2F-12ADE8AAFD2B}" type="pres">
      <dgm:prSet presAssocID="{4DCCADAA-A78C-4CD9-A6BA-CD183D21DE5E}" presName="node" presStyleLbl="node1" presStyleIdx="1" presStyleCnt="7" custScaleX="142063" custScaleY="56800" custLinFactX="-71895" custLinFactNeighborX="-100000" custLinFactNeighborY="175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15909-8245-42C3-A5FD-23303CB138C9}" type="pres">
      <dgm:prSet presAssocID="{A55E0C38-F5BF-4E85-80F0-C789F1223D87}" presName="sibTrans" presStyleCnt="0"/>
      <dgm:spPr/>
    </dgm:pt>
    <dgm:pt modelId="{06F1F2BC-151C-4E77-96A2-52FD0257FAB8}" type="pres">
      <dgm:prSet presAssocID="{F1BDB554-8A02-46DB-9194-6274368A50A0}" presName="node" presStyleLbl="node1" presStyleIdx="2" presStyleCnt="7" custScaleX="139902" custScaleY="94425" custLinFactNeighborX="-18660" custLinFactNeighborY="659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7E6C2E-2B95-4609-A81C-0A9FD58B6201}" type="pres">
      <dgm:prSet presAssocID="{EDEDE793-3DB2-41AA-A99C-529918E05237}" presName="sibTrans" presStyleCnt="0"/>
      <dgm:spPr/>
    </dgm:pt>
    <dgm:pt modelId="{9D77CF6B-BEBB-4111-A0D6-56F1C3C7A2FA}" type="pres">
      <dgm:prSet presAssocID="{BDCCEBBE-046C-47E0-991B-0F7CF4433149}" presName="node" presStyleLbl="node1" presStyleIdx="3" presStyleCnt="7" custScaleX="150405" custScaleY="59053" custLinFactY="1092" custLinFactNeighborX="884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376FD-CCB3-4576-A9B1-BC3625EE08E4}" type="pres">
      <dgm:prSet presAssocID="{44C01940-6002-4231-867F-252B08D338C8}" presName="sibTrans" presStyleCnt="0"/>
      <dgm:spPr/>
    </dgm:pt>
    <dgm:pt modelId="{92ACE543-519F-4AEE-B259-A0D221C08F0F}" type="pres">
      <dgm:prSet presAssocID="{77121FEF-D71C-4A9F-AED9-64D24F3A8BC5}" presName="node" presStyleLbl="node1" presStyleIdx="4" presStyleCnt="7" custScaleX="149121" custScaleY="37576" custLinFactX="63892" custLinFactNeighborX="100000" custLinFactNeighborY="63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EC9E59-5C46-4C77-B03E-769DECCBB1BB}" type="pres">
      <dgm:prSet presAssocID="{509FB22B-7656-4050-A11C-20E57CBED2EF}" presName="sibTrans" presStyleCnt="0"/>
      <dgm:spPr/>
    </dgm:pt>
    <dgm:pt modelId="{80B934B9-FD30-4032-A06F-13858F727959}" type="pres">
      <dgm:prSet presAssocID="{DD1D15F5-93D1-474B-9BD2-6F958459822B}" presName="node" presStyleLbl="node1" presStyleIdx="5" presStyleCnt="7" custScaleX="149028" custScaleY="61700" custLinFactNeighborX="3551" custLinFactNeighborY="-60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34DA25-E489-4C6D-93B7-5018C11BE7E9}" type="pres">
      <dgm:prSet presAssocID="{C0132144-E4F1-477C-BC5A-E78A7D91F8FF}" presName="sibTrans" presStyleCnt="0"/>
      <dgm:spPr/>
    </dgm:pt>
    <dgm:pt modelId="{0411CFF9-2289-44EA-B579-AE3B33F35203}" type="pres">
      <dgm:prSet presAssocID="{2539C7A0-B77E-42A3-B49B-587950C6F3D3}" presName="node" presStyleLbl="node1" presStyleIdx="6" presStyleCnt="7" custScaleX="140909" custScaleY="60778" custLinFactNeighborX="-98359" custLinFactNeighborY="-238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EBBE0F-A3FD-4861-BCBF-8641188B384C}" type="presOf" srcId="{DD1D15F5-93D1-474B-9BD2-6F958459822B}" destId="{80B934B9-FD30-4032-A06F-13858F727959}" srcOrd="0" destOrd="0" presId="urn:microsoft.com/office/officeart/2005/8/layout/default#1"/>
    <dgm:cxn modelId="{06B4AFF3-D30C-408C-8EE9-4672D460309B}" type="presOf" srcId="{BDCCEBBE-046C-47E0-991B-0F7CF4433149}" destId="{9D77CF6B-BEBB-4111-A0D6-56F1C3C7A2FA}" srcOrd="0" destOrd="0" presId="urn:microsoft.com/office/officeart/2005/8/layout/default#1"/>
    <dgm:cxn modelId="{F1EBCB73-BDF4-4ECC-BB3E-F5297E9A1AA2}" type="presOf" srcId="{2539C7A0-B77E-42A3-B49B-587950C6F3D3}" destId="{0411CFF9-2289-44EA-B579-AE3B33F35203}" srcOrd="0" destOrd="0" presId="urn:microsoft.com/office/officeart/2005/8/layout/default#1"/>
    <dgm:cxn modelId="{9208BD41-77FD-4B39-A8AB-E425D3E08366}" srcId="{0B8A61D2-AF66-4774-B5AF-F2EA999009EF}" destId="{77121FEF-D71C-4A9F-AED9-64D24F3A8BC5}" srcOrd="4" destOrd="0" parTransId="{D262854D-EA04-4C9A-BB08-4EF7BD23B66A}" sibTransId="{509FB22B-7656-4050-A11C-20E57CBED2EF}"/>
    <dgm:cxn modelId="{588BE38E-1A49-4E41-9AF4-FA922145BF53}" srcId="{0B8A61D2-AF66-4774-B5AF-F2EA999009EF}" destId="{BDCCEBBE-046C-47E0-991B-0F7CF4433149}" srcOrd="3" destOrd="0" parTransId="{9D3D1869-1A81-44EA-A79E-1FED8E9BBF8F}" sibTransId="{44C01940-6002-4231-867F-252B08D338C8}"/>
    <dgm:cxn modelId="{1C7F7D1F-94A6-467F-A7DD-D6BE2CF8E6A8}" srcId="{0B8A61D2-AF66-4774-B5AF-F2EA999009EF}" destId="{4DCCADAA-A78C-4CD9-A6BA-CD183D21DE5E}" srcOrd="1" destOrd="0" parTransId="{83486B61-59E9-4ACB-ACB0-CE435933A12F}" sibTransId="{A55E0C38-F5BF-4E85-80F0-C789F1223D87}"/>
    <dgm:cxn modelId="{7DB3C231-4F71-453A-9EF2-34412015A8A9}" srcId="{0B8A61D2-AF66-4774-B5AF-F2EA999009EF}" destId="{DD1D15F5-93D1-474B-9BD2-6F958459822B}" srcOrd="5" destOrd="0" parTransId="{8D33997F-5FE5-40FE-ABF9-98EE330C94C1}" sibTransId="{C0132144-E4F1-477C-BC5A-E78A7D91F8FF}"/>
    <dgm:cxn modelId="{21445339-FB1C-4EE6-AFF4-27832FC1145F}" type="presOf" srcId="{77121FEF-D71C-4A9F-AED9-64D24F3A8BC5}" destId="{92ACE543-519F-4AEE-B259-A0D221C08F0F}" srcOrd="0" destOrd="0" presId="urn:microsoft.com/office/officeart/2005/8/layout/default#1"/>
    <dgm:cxn modelId="{C89C3D89-051D-4311-8426-E6E8E160E2E0}" srcId="{0B8A61D2-AF66-4774-B5AF-F2EA999009EF}" destId="{74B33730-DA65-4BA1-9423-27DDC74C9097}" srcOrd="0" destOrd="0" parTransId="{D0D22B09-3B28-4579-A6AB-A539B954DE7C}" sibTransId="{363FDDCF-C9E2-4E55-A2E8-890D8280A879}"/>
    <dgm:cxn modelId="{3AF684D2-BAB5-4714-95F4-928DDD8532C1}" type="presOf" srcId="{F1BDB554-8A02-46DB-9194-6274368A50A0}" destId="{06F1F2BC-151C-4E77-96A2-52FD0257FAB8}" srcOrd="0" destOrd="0" presId="urn:microsoft.com/office/officeart/2005/8/layout/default#1"/>
    <dgm:cxn modelId="{C77EAF63-6090-4931-BABA-F141E42D7A84}" srcId="{0B8A61D2-AF66-4774-B5AF-F2EA999009EF}" destId="{F1BDB554-8A02-46DB-9194-6274368A50A0}" srcOrd="2" destOrd="0" parTransId="{FAFA01AD-6050-40D0-9F85-F29EE8F8390C}" sibTransId="{EDEDE793-3DB2-41AA-A99C-529918E05237}"/>
    <dgm:cxn modelId="{478A0514-5081-4809-9DD3-5262460B3898}" type="presOf" srcId="{4DCCADAA-A78C-4CD9-A6BA-CD183D21DE5E}" destId="{9AD292CD-C445-4B7F-BA2F-12ADE8AAFD2B}" srcOrd="0" destOrd="0" presId="urn:microsoft.com/office/officeart/2005/8/layout/default#1"/>
    <dgm:cxn modelId="{9A14615E-123B-4ADB-90B6-8D0749705585}" type="presOf" srcId="{0B8A61D2-AF66-4774-B5AF-F2EA999009EF}" destId="{96A5D18E-59AC-4328-ADBC-F3B09D38CABB}" srcOrd="0" destOrd="0" presId="urn:microsoft.com/office/officeart/2005/8/layout/default#1"/>
    <dgm:cxn modelId="{9F786456-8E6C-4424-96B3-E11A4F6C9866}" srcId="{0B8A61D2-AF66-4774-B5AF-F2EA999009EF}" destId="{2539C7A0-B77E-42A3-B49B-587950C6F3D3}" srcOrd="6" destOrd="0" parTransId="{0182AA9C-D80C-485B-A767-E755A6D890E5}" sibTransId="{58E13158-01E6-4B6A-9FC7-1852DB54C761}"/>
    <dgm:cxn modelId="{6455DBA5-3F73-49D1-8967-CC7E626B0CEE}" type="presOf" srcId="{74B33730-DA65-4BA1-9423-27DDC74C9097}" destId="{341263BF-8764-4577-B4C3-19429939F2E2}" srcOrd="0" destOrd="0" presId="urn:microsoft.com/office/officeart/2005/8/layout/default#1"/>
    <dgm:cxn modelId="{25082855-8D42-4098-88FE-DE62B99FB762}" type="presParOf" srcId="{96A5D18E-59AC-4328-ADBC-F3B09D38CABB}" destId="{341263BF-8764-4577-B4C3-19429939F2E2}" srcOrd="0" destOrd="0" presId="urn:microsoft.com/office/officeart/2005/8/layout/default#1"/>
    <dgm:cxn modelId="{ED6A3FB8-780C-4A01-A66D-67154766563B}" type="presParOf" srcId="{96A5D18E-59AC-4328-ADBC-F3B09D38CABB}" destId="{F04B7E78-D108-4894-9C2E-7D1E3DB391DA}" srcOrd="1" destOrd="0" presId="urn:microsoft.com/office/officeart/2005/8/layout/default#1"/>
    <dgm:cxn modelId="{CBB96363-D579-4905-9D94-AA700F39E3CE}" type="presParOf" srcId="{96A5D18E-59AC-4328-ADBC-F3B09D38CABB}" destId="{9AD292CD-C445-4B7F-BA2F-12ADE8AAFD2B}" srcOrd="2" destOrd="0" presId="urn:microsoft.com/office/officeart/2005/8/layout/default#1"/>
    <dgm:cxn modelId="{D820DBB8-5B7F-4B9A-B1C3-D6B7903C25E9}" type="presParOf" srcId="{96A5D18E-59AC-4328-ADBC-F3B09D38CABB}" destId="{4E215909-8245-42C3-A5FD-23303CB138C9}" srcOrd="3" destOrd="0" presId="urn:microsoft.com/office/officeart/2005/8/layout/default#1"/>
    <dgm:cxn modelId="{4F50E8CE-83B0-4610-A68D-E37B1DD4D15F}" type="presParOf" srcId="{96A5D18E-59AC-4328-ADBC-F3B09D38CABB}" destId="{06F1F2BC-151C-4E77-96A2-52FD0257FAB8}" srcOrd="4" destOrd="0" presId="urn:microsoft.com/office/officeart/2005/8/layout/default#1"/>
    <dgm:cxn modelId="{9D06465F-5E35-4D4E-8E3C-05CC56A7FD05}" type="presParOf" srcId="{96A5D18E-59AC-4328-ADBC-F3B09D38CABB}" destId="{B67E6C2E-2B95-4609-A81C-0A9FD58B6201}" srcOrd="5" destOrd="0" presId="urn:microsoft.com/office/officeart/2005/8/layout/default#1"/>
    <dgm:cxn modelId="{7955D594-8F16-4349-877C-27A78F071189}" type="presParOf" srcId="{96A5D18E-59AC-4328-ADBC-F3B09D38CABB}" destId="{9D77CF6B-BEBB-4111-A0D6-56F1C3C7A2FA}" srcOrd="6" destOrd="0" presId="urn:microsoft.com/office/officeart/2005/8/layout/default#1"/>
    <dgm:cxn modelId="{8C7287B0-FEEA-45E2-9C13-CA594712A5C7}" type="presParOf" srcId="{96A5D18E-59AC-4328-ADBC-F3B09D38CABB}" destId="{F51376FD-CCB3-4576-A9B1-BC3625EE08E4}" srcOrd="7" destOrd="0" presId="urn:microsoft.com/office/officeart/2005/8/layout/default#1"/>
    <dgm:cxn modelId="{3795FC47-8B2A-47F1-A9FC-5E4402C6C5D6}" type="presParOf" srcId="{96A5D18E-59AC-4328-ADBC-F3B09D38CABB}" destId="{92ACE543-519F-4AEE-B259-A0D221C08F0F}" srcOrd="8" destOrd="0" presId="urn:microsoft.com/office/officeart/2005/8/layout/default#1"/>
    <dgm:cxn modelId="{EF4D363C-BED6-4D6F-8AD7-FA31CD1ACE1C}" type="presParOf" srcId="{96A5D18E-59AC-4328-ADBC-F3B09D38CABB}" destId="{78EC9E59-5C46-4C77-B03E-769DECCBB1BB}" srcOrd="9" destOrd="0" presId="urn:microsoft.com/office/officeart/2005/8/layout/default#1"/>
    <dgm:cxn modelId="{8778040E-531A-45A0-8B41-2CF9D05B45E8}" type="presParOf" srcId="{96A5D18E-59AC-4328-ADBC-F3B09D38CABB}" destId="{80B934B9-FD30-4032-A06F-13858F727959}" srcOrd="10" destOrd="0" presId="urn:microsoft.com/office/officeart/2005/8/layout/default#1"/>
    <dgm:cxn modelId="{5D0F1B7E-3DA9-4246-B698-7527AD57C840}" type="presParOf" srcId="{96A5D18E-59AC-4328-ADBC-F3B09D38CABB}" destId="{DE34DA25-E489-4C6D-93B7-5018C11BE7E9}" srcOrd="11" destOrd="0" presId="urn:microsoft.com/office/officeart/2005/8/layout/default#1"/>
    <dgm:cxn modelId="{3311DBF4-CF4C-4277-8609-C3028ED1B372}" type="presParOf" srcId="{96A5D18E-59AC-4328-ADBC-F3B09D38CABB}" destId="{0411CFF9-2289-44EA-B579-AE3B33F35203}" srcOrd="1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F051AF-AF29-4F40-B412-9986E3886B1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DA46EC-7CF3-4B1B-AA94-CEDEFC3FDA7F}">
      <dgm:prSet custT="1"/>
      <dgm:spPr/>
      <dgm:t>
        <a:bodyPr/>
        <a:lstStyle/>
        <a:p>
          <a:pPr algn="ctr"/>
          <a:r>
            <a:rPr lang="ru-RU" sz="2000" dirty="0" smtClean="0">
              <a:solidFill>
                <a:schemeClr val="bg2">
                  <a:lumMod val="10000"/>
                </a:schemeClr>
              </a:solidFill>
            </a:rPr>
            <a:t>   </a:t>
          </a:r>
          <a:r>
            <a:rPr lang="ru-RU" sz="2000" b="1" dirty="0" smtClean="0">
              <a:solidFill>
                <a:schemeClr val="bg2">
                  <a:lumMod val="10000"/>
                </a:schemeClr>
              </a:solidFill>
            </a:rPr>
            <a:t>11</a:t>
          </a:r>
          <a:r>
            <a:rPr lang="en-US" sz="2000" b="1" dirty="0" smtClean="0">
              <a:solidFill>
                <a:schemeClr val="bg2">
                  <a:lumMod val="10000"/>
                </a:schemeClr>
              </a:solidFill>
            </a:rPr>
            <a:t>4</a:t>
          </a:r>
          <a:r>
            <a:rPr lang="ru-RU" sz="2000" b="1" dirty="0" smtClean="0">
              <a:solidFill>
                <a:schemeClr val="bg2">
                  <a:lumMod val="10000"/>
                </a:schemeClr>
              </a:solidFill>
            </a:rPr>
            <a:t>,</a:t>
          </a:r>
          <a:r>
            <a:rPr lang="en-US" sz="2000" b="1" dirty="0" smtClean="0">
              <a:solidFill>
                <a:schemeClr val="bg2">
                  <a:lumMod val="10000"/>
                </a:schemeClr>
              </a:solidFill>
            </a:rPr>
            <a:t>62</a:t>
          </a:r>
          <a:r>
            <a:rPr lang="ru-RU" sz="2000" b="1" dirty="0" smtClean="0">
              <a:solidFill>
                <a:schemeClr val="bg2">
                  <a:lumMod val="10000"/>
                </a:schemeClr>
              </a:solidFill>
            </a:rPr>
            <a:t> руб</a:t>
          </a:r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.</a:t>
          </a:r>
        </a:p>
        <a:p>
          <a:pPr algn="ctr"/>
          <a:r>
            <a:rPr lang="ru-RU" sz="1800" b="0" dirty="0" smtClean="0">
              <a:solidFill>
                <a:schemeClr val="bg2">
                  <a:lumMod val="10000"/>
                </a:schemeClr>
              </a:solidFill>
            </a:rPr>
            <a:t>1 полугодие 116,98 руб.</a:t>
          </a:r>
        </a:p>
        <a:p>
          <a:pPr algn="ctr"/>
          <a:r>
            <a:rPr lang="ru-RU" sz="1800" b="1" dirty="0" smtClean="0">
              <a:solidFill>
                <a:schemeClr val="bg2">
                  <a:lumMod val="10000"/>
                </a:schemeClr>
              </a:solidFill>
            </a:rPr>
            <a:t> в домах интернатах для инвалидов и престарелых</a:t>
          </a:r>
        </a:p>
        <a:p>
          <a:pPr algn="ctr"/>
          <a:r>
            <a:rPr lang="ru-RU" sz="1800" b="1" dirty="0" smtClean="0">
              <a:solidFill>
                <a:schemeClr val="bg2">
                  <a:lumMod val="10000"/>
                </a:schemeClr>
              </a:solidFill>
            </a:rPr>
            <a:t> </a:t>
          </a:r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от 95,85 руб. в Мошенском доме интернате </a:t>
          </a:r>
        </a:p>
        <a:p>
          <a:pPr algn="ctr"/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до 132,87 в Новгородском Доме ветеранов</a:t>
          </a:r>
          <a:endParaRPr lang="ru-RU" sz="1800" dirty="0">
            <a:solidFill>
              <a:schemeClr val="bg2">
                <a:lumMod val="10000"/>
              </a:schemeClr>
            </a:solidFill>
          </a:endParaRPr>
        </a:p>
      </dgm:t>
    </dgm:pt>
    <dgm:pt modelId="{A1EE5F5F-BC74-4A45-B16B-8E732CE8DF4F}" type="parTrans" cxnId="{E554C96A-BFD9-4957-8346-EA621A432E42}">
      <dgm:prSet/>
      <dgm:spPr/>
      <dgm:t>
        <a:bodyPr/>
        <a:lstStyle/>
        <a:p>
          <a:endParaRPr lang="ru-RU"/>
        </a:p>
      </dgm:t>
    </dgm:pt>
    <dgm:pt modelId="{7E546B66-146D-4C33-A9D5-A49C1DAEF3D3}" type="sibTrans" cxnId="{E554C96A-BFD9-4957-8346-EA621A432E42}">
      <dgm:prSet/>
      <dgm:spPr/>
      <dgm:t>
        <a:bodyPr/>
        <a:lstStyle/>
        <a:p>
          <a:endParaRPr lang="ru-RU"/>
        </a:p>
      </dgm:t>
    </dgm:pt>
    <dgm:pt modelId="{008BC9CA-B177-4C74-B66F-6F9E057EF893}">
      <dgm:prSet custT="1"/>
      <dgm:spPr/>
      <dgm:t>
        <a:bodyPr/>
        <a:lstStyle/>
        <a:p>
          <a:r>
            <a:rPr lang="ru-RU" sz="2000" dirty="0" smtClean="0">
              <a:solidFill>
                <a:schemeClr val="bg2">
                  <a:lumMod val="10000"/>
                </a:schemeClr>
              </a:solidFill>
            </a:rPr>
            <a:t> </a:t>
          </a:r>
          <a:r>
            <a:rPr lang="ru-RU" sz="2000" b="1" dirty="0" smtClean="0">
              <a:solidFill>
                <a:schemeClr val="bg2">
                  <a:lumMod val="10000"/>
                </a:schemeClr>
              </a:solidFill>
            </a:rPr>
            <a:t>102,22 руб. </a:t>
          </a:r>
        </a:p>
        <a:p>
          <a:r>
            <a:rPr lang="ru-RU" sz="1800" b="0" dirty="0" smtClean="0">
              <a:solidFill>
                <a:schemeClr val="bg2">
                  <a:lumMod val="10000"/>
                </a:schemeClr>
              </a:solidFill>
            </a:rPr>
            <a:t> 1 полугодие 104,77 руб.</a:t>
          </a:r>
        </a:p>
        <a:p>
          <a:r>
            <a:rPr lang="ru-RU" sz="1800" b="1" dirty="0" smtClean="0">
              <a:solidFill>
                <a:schemeClr val="bg2">
                  <a:lumMod val="10000"/>
                </a:schemeClr>
              </a:solidFill>
            </a:rPr>
            <a:t> в психоневрологических интернатах</a:t>
          </a:r>
        </a:p>
        <a:p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от 84,94 руб. в  </a:t>
          </a:r>
          <a:r>
            <a:rPr lang="ru-RU" sz="1800" dirty="0" err="1" smtClean="0">
              <a:solidFill>
                <a:schemeClr val="bg2">
                  <a:lumMod val="10000"/>
                </a:schemeClr>
              </a:solidFill>
            </a:rPr>
            <a:t>Маловишерском</a:t>
          </a:r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 ПНИ «</a:t>
          </a:r>
          <a:r>
            <a:rPr lang="ru-RU" sz="1800" dirty="0" err="1" smtClean="0">
              <a:solidFill>
                <a:schemeClr val="bg2">
                  <a:lumMod val="10000"/>
                </a:schemeClr>
              </a:solidFill>
            </a:rPr>
            <a:t>Оксочи</a:t>
          </a:r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» </a:t>
          </a:r>
        </a:p>
        <a:p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до 121,08 руб. в Валдайском ПНИ «Добывалово»);  </a:t>
          </a:r>
          <a:endParaRPr lang="ru-RU" sz="1800" dirty="0">
            <a:solidFill>
              <a:schemeClr val="bg2">
                <a:lumMod val="10000"/>
              </a:schemeClr>
            </a:solidFill>
          </a:endParaRPr>
        </a:p>
      </dgm:t>
    </dgm:pt>
    <dgm:pt modelId="{7A532E4C-FC1C-41DB-B15C-1F01BE340CDB}" type="parTrans" cxnId="{8C40C4DF-80B9-4D73-8B65-1470A4B8DAC8}">
      <dgm:prSet/>
      <dgm:spPr/>
      <dgm:t>
        <a:bodyPr/>
        <a:lstStyle/>
        <a:p>
          <a:endParaRPr lang="ru-RU"/>
        </a:p>
      </dgm:t>
    </dgm:pt>
    <dgm:pt modelId="{FE5C607F-FAF2-4EC9-B0A0-0C8689FADAD0}" type="sibTrans" cxnId="{8C40C4DF-80B9-4D73-8B65-1470A4B8DAC8}">
      <dgm:prSet/>
      <dgm:spPr/>
      <dgm:t>
        <a:bodyPr/>
        <a:lstStyle/>
        <a:p>
          <a:endParaRPr lang="ru-RU"/>
        </a:p>
      </dgm:t>
    </dgm:pt>
    <dgm:pt modelId="{34F4A55B-449E-497F-9160-0821A270E9C3}">
      <dgm:prSet custT="1"/>
      <dgm:spPr/>
      <dgm:t>
        <a:bodyPr/>
        <a:lstStyle/>
        <a:p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 </a:t>
          </a:r>
          <a:r>
            <a:rPr lang="ru-RU" sz="1800" b="1" dirty="0" smtClean="0">
              <a:solidFill>
                <a:schemeClr val="bg2">
                  <a:lumMod val="10000"/>
                </a:schemeClr>
              </a:solidFill>
            </a:rPr>
            <a:t>125,23 руб. </a:t>
          </a:r>
        </a:p>
        <a:p>
          <a:r>
            <a:rPr lang="ru-RU" sz="1800" b="0" dirty="0" smtClean="0">
              <a:solidFill>
                <a:schemeClr val="bg2">
                  <a:lumMod val="10000"/>
                </a:schemeClr>
              </a:solidFill>
            </a:rPr>
            <a:t>119,67 руб. в 1 полугодии</a:t>
          </a:r>
        </a:p>
        <a:p>
          <a:r>
            <a:rPr lang="ru-RU" sz="1800" b="1" dirty="0" smtClean="0">
              <a:solidFill>
                <a:schemeClr val="bg2">
                  <a:lumMod val="10000"/>
                </a:schemeClr>
              </a:solidFill>
            </a:rPr>
            <a:t> в стационарных отделениях для граждан пожилого возраста и инвалидов в комплексных центрах</a:t>
          </a:r>
        </a:p>
        <a:p>
          <a:r>
            <a:rPr lang="ru-RU" sz="1800" b="0" dirty="0" smtClean="0">
              <a:solidFill>
                <a:schemeClr val="bg2">
                  <a:lumMod val="10000"/>
                </a:schemeClr>
              </a:solidFill>
            </a:rPr>
            <a:t> от 99,4 руб. в </a:t>
          </a:r>
          <a:r>
            <a:rPr lang="ru-RU" sz="1800" b="0" dirty="0" err="1" smtClean="0">
              <a:solidFill>
                <a:schemeClr val="bg2">
                  <a:lumMod val="10000"/>
                </a:schemeClr>
              </a:solidFill>
            </a:rPr>
            <a:t>Маревском</a:t>
          </a:r>
          <a:r>
            <a:rPr lang="ru-RU" sz="1800" b="0" dirty="0" smtClean="0">
              <a:solidFill>
                <a:schemeClr val="bg2">
                  <a:lumMod val="10000"/>
                </a:schemeClr>
              </a:solidFill>
            </a:rPr>
            <a:t> КЦСО</a:t>
          </a:r>
        </a:p>
        <a:p>
          <a:r>
            <a:rPr lang="ru-RU" sz="1800" b="0" dirty="0" smtClean="0">
              <a:solidFill>
                <a:schemeClr val="bg2">
                  <a:lumMod val="10000"/>
                </a:schemeClr>
              </a:solidFill>
            </a:rPr>
            <a:t> до 165,43 </a:t>
          </a:r>
        </a:p>
        <a:p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в </a:t>
          </a:r>
          <a:r>
            <a:rPr lang="ru-RU" sz="1800" dirty="0" err="1" smtClean="0">
              <a:solidFill>
                <a:schemeClr val="bg2">
                  <a:lumMod val="10000"/>
                </a:schemeClr>
              </a:solidFill>
            </a:rPr>
            <a:t>Парфинском</a:t>
          </a:r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 КЦСО)</a:t>
          </a:r>
          <a:r>
            <a:rPr lang="ru-RU" sz="1700" dirty="0" smtClean="0">
              <a:solidFill>
                <a:schemeClr val="bg2">
                  <a:lumMod val="10000"/>
                </a:schemeClr>
              </a:solidFill>
            </a:rPr>
            <a:t>.</a:t>
          </a:r>
          <a:endParaRPr lang="ru-RU" sz="1700" dirty="0">
            <a:solidFill>
              <a:schemeClr val="bg2">
                <a:lumMod val="10000"/>
              </a:schemeClr>
            </a:solidFill>
          </a:endParaRPr>
        </a:p>
      </dgm:t>
    </dgm:pt>
    <dgm:pt modelId="{1E91F854-3153-406D-96CA-1FD83074EF56}" type="parTrans" cxnId="{CE30BED4-DC2B-4A98-852D-D12ED41E8CC5}">
      <dgm:prSet/>
      <dgm:spPr/>
      <dgm:t>
        <a:bodyPr/>
        <a:lstStyle/>
        <a:p>
          <a:endParaRPr lang="ru-RU"/>
        </a:p>
      </dgm:t>
    </dgm:pt>
    <dgm:pt modelId="{A9EE9EAA-8FD0-46B2-A2C7-9AFD2C6A05A7}" type="sibTrans" cxnId="{CE30BED4-DC2B-4A98-852D-D12ED41E8CC5}">
      <dgm:prSet/>
      <dgm:spPr/>
      <dgm:t>
        <a:bodyPr/>
        <a:lstStyle/>
        <a:p>
          <a:endParaRPr lang="ru-RU"/>
        </a:p>
      </dgm:t>
    </dgm:pt>
    <dgm:pt modelId="{0554EE64-C456-4AB0-8E38-2A6AE6F1EBFF}" type="pres">
      <dgm:prSet presAssocID="{2BF051AF-AF29-4F40-B412-9986E3886B1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4386390-84CD-4C34-8E92-BDB08E25A52E}" type="pres">
      <dgm:prSet presAssocID="{ACDA46EC-7CF3-4B1B-AA94-CEDEFC3FDA7F}" presName="root" presStyleCnt="0"/>
      <dgm:spPr/>
    </dgm:pt>
    <dgm:pt modelId="{EE8F489C-F574-4650-B87B-ECACCEB130D8}" type="pres">
      <dgm:prSet presAssocID="{ACDA46EC-7CF3-4B1B-AA94-CEDEFC3FDA7F}" presName="rootComposite" presStyleCnt="0"/>
      <dgm:spPr/>
    </dgm:pt>
    <dgm:pt modelId="{FE644ED4-191A-4A83-8070-C1B952348EEA}" type="pres">
      <dgm:prSet presAssocID="{ACDA46EC-7CF3-4B1B-AA94-CEDEFC3FDA7F}" presName="rootText" presStyleLbl="node1" presStyleIdx="0" presStyleCnt="3" custScaleX="688300" custScaleY="2000000"/>
      <dgm:spPr/>
      <dgm:t>
        <a:bodyPr/>
        <a:lstStyle/>
        <a:p>
          <a:endParaRPr lang="ru-RU"/>
        </a:p>
      </dgm:t>
    </dgm:pt>
    <dgm:pt modelId="{E373BBE3-EB65-4EE5-8FEF-09F32C762BDD}" type="pres">
      <dgm:prSet presAssocID="{ACDA46EC-7CF3-4B1B-AA94-CEDEFC3FDA7F}" presName="rootConnector" presStyleLbl="node1" presStyleIdx="0" presStyleCnt="3"/>
      <dgm:spPr/>
      <dgm:t>
        <a:bodyPr/>
        <a:lstStyle/>
        <a:p>
          <a:endParaRPr lang="ru-RU"/>
        </a:p>
      </dgm:t>
    </dgm:pt>
    <dgm:pt modelId="{164338FF-C305-423E-99CA-7A51545A733D}" type="pres">
      <dgm:prSet presAssocID="{ACDA46EC-7CF3-4B1B-AA94-CEDEFC3FDA7F}" presName="childShape" presStyleCnt="0"/>
      <dgm:spPr/>
    </dgm:pt>
    <dgm:pt modelId="{B4639FDB-8B5B-47C6-AD27-6598910ECE17}" type="pres">
      <dgm:prSet presAssocID="{008BC9CA-B177-4C74-B66F-6F9E057EF893}" presName="root" presStyleCnt="0"/>
      <dgm:spPr/>
    </dgm:pt>
    <dgm:pt modelId="{2677FB46-97CC-4396-BD27-EA7781DDAA2C}" type="pres">
      <dgm:prSet presAssocID="{008BC9CA-B177-4C74-B66F-6F9E057EF893}" presName="rootComposite" presStyleCnt="0"/>
      <dgm:spPr/>
    </dgm:pt>
    <dgm:pt modelId="{D54A7E13-62FC-4AAC-9D1F-902545A3AE16}" type="pres">
      <dgm:prSet presAssocID="{008BC9CA-B177-4C74-B66F-6F9E057EF893}" presName="rootText" presStyleLbl="node1" presStyleIdx="1" presStyleCnt="3" custScaleX="697297" custScaleY="2000000"/>
      <dgm:spPr/>
      <dgm:t>
        <a:bodyPr/>
        <a:lstStyle/>
        <a:p>
          <a:endParaRPr lang="ru-RU"/>
        </a:p>
      </dgm:t>
    </dgm:pt>
    <dgm:pt modelId="{D45FAB84-0370-4AEE-89E2-BBA0CD65DE8D}" type="pres">
      <dgm:prSet presAssocID="{008BC9CA-B177-4C74-B66F-6F9E057EF893}" presName="rootConnector" presStyleLbl="node1" presStyleIdx="1" presStyleCnt="3"/>
      <dgm:spPr/>
      <dgm:t>
        <a:bodyPr/>
        <a:lstStyle/>
        <a:p>
          <a:endParaRPr lang="ru-RU"/>
        </a:p>
      </dgm:t>
    </dgm:pt>
    <dgm:pt modelId="{549E2A2B-16BE-4B03-9980-5D00A5E64BB6}" type="pres">
      <dgm:prSet presAssocID="{008BC9CA-B177-4C74-B66F-6F9E057EF893}" presName="childShape" presStyleCnt="0"/>
      <dgm:spPr/>
    </dgm:pt>
    <dgm:pt modelId="{8BC02DC3-82FD-4E87-8E5E-5B0896C77E04}" type="pres">
      <dgm:prSet presAssocID="{34F4A55B-449E-497F-9160-0821A270E9C3}" presName="root" presStyleCnt="0"/>
      <dgm:spPr/>
    </dgm:pt>
    <dgm:pt modelId="{C2A4E8B2-4994-4344-89DC-059E2B671E9D}" type="pres">
      <dgm:prSet presAssocID="{34F4A55B-449E-497F-9160-0821A270E9C3}" presName="rootComposite" presStyleCnt="0"/>
      <dgm:spPr/>
    </dgm:pt>
    <dgm:pt modelId="{6ACAA416-444F-47BF-8055-660F44A59BC3}" type="pres">
      <dgm:prSet presAssocID="{34F4A55B-449E-497F-9160-0821A270E9C3}" presName="rootText" presStyleLbl="node1" presStyleIdx="2" presStyleCnt="3" custScaleX="814673" custScaleY="2000000"/>
      <dgm:spPr/>
      <dgm:t>
        <a:bodyPr/>
        <a:lstStyle/>
        <a:p>
          <a:endParaRPr lang="ru-RU"/>
        </a:p>
      </dgm:t>
    </dgm:pt>
    <dgm:pt modelId="{82D3AA1C-93A8-46CC-B649-6EA6A4656170}" type="pres">
      <dgm:prSet presAssocID="{34F4A55B-449E-497F-9160-0821A270E9C3}" presName="rootConnector" presStyleLbl="node1" presStyleIdx="2" presStyleCnt="3"/>
      <dgm:spPr/>
      <dgm:t>
        <a:bodyPr/>
        <a:lstStyle/>
        <a:p>
          <a:endParaRPr lang="ru-RU"/>
        </a:p>
      </dgm:t>
    </dgm:pt>
    <dgm:pt modelId="{1B127680-E87F-47AE-BA1F-588F2BCBC49C}" type="pres">
      <dgm:prSet presAssocID="{34F4A55B-449E-497F-9160-0821A270E9C3}" presName="childShape" presStyleCnt="0"/>
      <dgm:spPr/>
    </dgm:pt>
  </dgm:ptLst>
  <dgm:cxnLst>
    <dgm:cxn modelId="{8C40C4DF-80B9-4D73-8B65-1470A4B8DAC8}" srcId="{2BF051AF-AF29-4F40-B412-9986E3886B1F}" destId="{008BC9CA-B177-4C74-B66F-6F9E057EF893}" srcOrd="1" destOrd="0" parTransId="{7A532E4C-FC1C-41DB-B15C-1F01BE340CDB}" sibTransId="{FE5C607F-FAF2-4EC9-B0A0-0C8689FADAD0}"/>
    <dgm:cxn modelId="{C25CC18E-0C2D-4905-B98A-993211CB5D0E}" type="presOf" srcId="{008BC9CA-B177-4C74-B66F-6F9E057EF893}" destId="{D54A7E13-62FC-4AAC-9D1F-902545A3AE16}" srcOrd="0" destOrd="0" presId="urn:microsoft.com/office/officeart/2005/8/layout/hierarchy3"/>
    <dgm:cxn modelId="{D8531E19-0784-41F4-B4C6-221DD0D60F10}" type="presOf" srcId="{34F4A55B-449E-497F-9160-0821A270E9C3}" destId="{6ACAA416-444F-47BF-8055-660F44A59BC3}" srcOrd="0" destOrd="0" presId="urn:microsoft.com/office/officeart/2005/8/layout/hierarchy3"/>
    <dgm:cxn modelId="{11E14FF8-27F2-48B2-9883-B68E945EB366}" type="presOf" srcId="{2BF051AF-AF29-4F40-B412-9986E3886B1F}" destId="{0554EE64-C456-4AB0-8E38-2A6AE6F1EBFF}" srcOrd="0" destOrd="0" presId="urn:microsoft.com/office/officeart/2005/8/layout/hierarchy3"/>
    <dgm:cxn modelId="{E554C96A-BFD9-4957-8346-EA621A432E42}" srcId="{2BF051AF-AF29-4F40-B412-9986E3886B1F}" destId="{ACDA46EC-7CF3-4B1B-AA94-CEDEFC3FDA7F}" srcOrd="0" destOrd="0" parTransId="{A1EE5F5F-BC74-4A45-B16B-8E732CE8DF4F}" sibTransId="{7E546B66-146D-4C33-A9D5-A49C1DAEF3D3}"/>
    <dgm:cxn modelId="{3C8F77EE-D606-4312-9B98-8446C0754373}" type="presOf" srcId="{ACDA46EC-7CF3-4B1B-AA94-CEDEFC3FDA7F}" destId="{FE644ED4-191A-4A83-8070-C1B952348EEA}" srcOrd="0" destOrd="0" presId="urn:microsoft.com/office/officeart/2005/8/layout/hierarchy3"/>
    <dgm:cxn modelId="{CE30BED4-DC2B-4A98-852D-D12ED41E8CC5}" srcId="{2BF051AF-AF29-4F40-B412-9986E3886B1F}" destId="{34F4A55B-449E-497F-9160-0821A270E9C3}" srcOrd="2" destOrd="0" parTransId="{1E91F854-3153-406D-96CA-1FD83074EF56}" sibTransId="{A9EE9EAA-8FD0-46B2-A2C7-9AFD2C6A05A7}"/>
    <dgm:cxn modelId="{93147144-DE18-4793-AFCD-D57B1AD3D59F}" type="presOf" srcId="{ACDA46EC-7CF3-4B1B-AA94-CEDEFC3FDA7F}" destId="{E373BBE3-EB65-4EE5-8FEF-09F32C762BDD}" srcOrd="1" destOrd="0" presId="urn:microsoft.com/office/officeart/2005/8/layout/hierarchy3"/>
    <dgm:cxn modelId="{F5A3EF09-EE88-4829-B4B4-32D55F49AC15}" type="presOf" srcId="{34F4A55B-449E-497F-9160-0821A270E9C3}" destId="{82D3AA1C-93A8-46CC-B649-6EA6A4656170}" srcOrd="1" destOrd="0" presId="urn:microsoft.com/office/officeart/2005/8/layout/hierarchy3"/>
    <dgm:cxn modelId="{8A59FABD-46B6-4265-A11F-7E270E97B776}" type="presOf" srcId="{008BC9CA-B177-4C74-B66F-6F9E057EF893}" destId="{D45FAB84-0370-4AEE-89E2-BBA0CD65DE8D}" srcOrd="1" destOrd="0" presId="urn:microsoft.com/office/officeart/2005/8/layout/hierarchy3"/>
    <dgm:cxn modelId="{6501D18C-D7BA-45DD-9C5D-F9F7C24CC4A4}" type="presParOf" srcId="{0554EE64-C456-4AB0-8E38-2A6AE6F1EBFF}" destId="{C4386390-84CD-4C34-8E92-BDB08E25A52E}" srcOrd="0" destOrd="0" presId="urn:microsoft.com/office/officeart/2005/8/layout/hierarchy3"/>
    <dgm:cxn modelId="{D058A838-D5AF-443D-9203-F57586B81DEF}" type="presParOf" srcId="{C4386390-84CD-4C34-8E92-BDB08E25A52E}" destId="{EE8F489C-F574-4650-B87B-ECACCEB130D8}" srcOrd="0" destOrd="0" presId="urn:microsoft.com/office/officeart/2005/8/layout/hierarchy3"/>
    <dgm:cxn modelId="{75487809-3E19-4ABB-85F4-34A9D11874ED}" type="presParOf" srcId="{EE8F489C-F574-4650-B87B-ECACCEB130D8}" destId="{FE644ED4-191A-4A83-8070-C1B952348EEA}" srcOrd="0" destOrd="0" presId="urn:microsoft.com/office/officeart/2005/8/layout/hierarchy3"/>
    <dgm:cxn modelId="{B668BEC6-752C-4B94-9459-EDAA2B1F25B9}" type="presParOf" srcId="{EE8F489C-F574-4650-B87B-ECACCEB130D8}" destId="{E373BBE3-EB65-4EE5-8FEF-09F32C762BDD}" srcOrd="1" destOrd="0" presId="urn:microsoft.com/office/officeart/2005/8/layout/hierarchy3"/>
    <dgm:cxn modelId="{9FDC3BBE-4950-4C02-AC5A-4888656B0048}" type="presParOf" srcId="{C4386390-84CD-4C34-8E92-BDB08E25A52E}" destId="{164338FF-C305-423E-99CA-7A51545A733D}" srcOrd="1" destOrd="0" presId="urn:microsoft.com/office/officeart/2005/8/layout/hierarchy3"/>
    <dgm:cxn modelId="{90B7CEA1-063A-4383-A15E-FC65A3069E8B}" type="presParOf" srcId="{0554EE64-C456-4AB0-8E38-2A6AE6F1EBFF}" destId="{B4639FDB-8B5B-47C6-AD27-6598910ECE17}" srcOrd="1" destOrd="0" presId="urn:microsoft.com/office/officeart/2005/8/layout/hierarchy3"/>
    <dgm:cxn modelId="{CEBB65D5-FFA2-4A41-8F41-B04646AFD9E4}" type="presParOf" srcId="{B4639FDB-8B5B-47C6-AD27-6598910ECE17}" destId="{2677FB46-97CC-4396-BD27-EA7781DDAA2C}" srcOrd="0" destOrd="0" presId="urn:microsoft.com/office/officeart/2005/8/layout/hierarchy3"/>
    <dgm:cxn modelId="{8278F7C6-483B-421E-991C-4BC514EA3D20}" type="presParOf" srcId="{2677FB46-97CC-4396-BD27-EA7781DDAA2C}" destId="{D54A7E13-62FC-4AAC-9D1F-902545A3AE16}" srcOrd="0" destOrd="0" presId="urn:microsoft.com/office/officeart/2005/8/layout/hierarchy3"/>
    <dgm:cxn modelId="{A06BF742-0DB4-4A25-A650-263A6058B0D5}" type="presParOf" srcId="{2677FB46-97CC-4396-BD27-EA7781DDAA2C}" destId="{D45FAB84-0370-4AEE-89E2-BBA0CD65DE8D}" srcOrd="1" destOrd="0" presId="urn:microsoft.com/office/officeart/2005/8/layout/hierarchy3"/>
    <dgm:cxn modelId="{61DE75A2-D12C-4FB7-AB57-E7F14B2E68AB}" type="presParOf" srcId="{B4639FDB-8B5B-47C6-AD27-6598910ECE17}" destId="{549E2A2B-16BE-4B03-9980-5D00A5E64BB6}" srcOrd="1" destOrd="0" presId="urn:microsoft.com/office/officeart/2005/8/layout/hierarchy3"/>
    <dgm:cxn modelId="{B5540850-8778-47DB-920B-C8E48CB50F19}" type="presParOf" srcId="{0554EE64-C456-4AB0-8E38-2A6AE6F1EBFF}" destId="{8BC02DC3-82FD-4E87-8E5E-5B0896C77E04}" srcOrd="2" destOrd="0" presId="urn:microsoft.com/office/officeart/2005/8/layout/hierarchy3"/>
    <dgm:cxn modelId="{43B93838-A669-4D5D-AFC7-13FA5A91C450}" type="presParOf" srcId="{8BC02DC3-82FD-4E87-8E5E-5B0896C77E04}" destId="{C2A4E8B2-4994-4344-89DC-059E2B671E9D}" srcOrd="0" destOrd="0" presId="urn:microsoft.com/office/officeart/2005/8/layout/hierarchy3"/>
    <dgm:cxn modelId="{77FB0199-28AF-4286-981D-6FF0ECC97346}" type="presParOf" srcId="{C2A4E8B2-4994-4344-89DC-059E2B671E9D}" destId="{6ACAA416-444F-47BF-8055-660F44A59BC3}" srcOrd="0" destOrd="0" presId="urn:microsoft.com/office/officeart/2005/8/layout/hierarchy3"/>
    <dgm:cxn modelId="{99B799A5-A6E9-4DA7-9D90-6A97F76FC08A}" type="presParOf" srcId="{C2A4E8B2-4994-4344-89DC-059E2B671E9D}" destId="{82D3AA1C-93A8-46CC-B649-6EA6A4656170}" srcOrd="1" destOrd="0" presId="urn:microsoft.com/office/officeart/2005/8/layout/hierarchy3"/>
    <dgm:cxn modelId="{84EB8583-0E3C-4E65-B1B2-4BF8322F4DC6}" type="presParOf" srcId="{8BC02DC3-82FD-4E87-8E5E-5B0896C77E04}" destId="{1B127680-E87F-47AE-BA1F-588F2BCBC49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F051AF-AF29-4F40-B412-9986E3886B1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DA46EC-7CF3-4B1B-AA94-CEDEFC3FDA7F}">
      <dgm:prSet custT="1"/>
      <dgm:spPr/>
      <dgm:t>
        <a:bodyPr/>
        <a:lstStyle/>
        <a:p>
          <a:pPr algn="ctr"/>
          <a:r>
            <a:rPr lang="ru-RU" sz="2000" dirty="0" smtClean="0">
              <a:solidFill>
                <a:schemeClr val="bg2">
                  <a:lumMod val="10000"/>
                </a:schemeClr>
              </a:solidFill>
              <a:latin typeface="+mn-lt"/>
            </a:rPr>
            <a:t>   </a:t>
          </a:r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отделения социального приюта:</a:t>
          </a:r>
        </a:p>
        <a:p>
          <a:pPr algn="ctr"/>
          <a:endParaRPr lang="ru-RU" sz="2000" b="1" dirty="0" smtClean="0">
            <a:solidFill>
              <a:schemeClr val="bg2">
                <a:lumMod val="10000"/>
              </a:schemeClr>
            </a:solidFill>
            <a:latin typeface="+mn-lt"/>
          </a:endParaRPr>
        </a:p>
        <a:p>
          <a:pPr algn="ctr"/>
          <a:endParaRPr lang="ru-RU" sz="2000" b="1" dirty="0" smtClean="0">
            <a:solidFill>
              <a:schemeClr val="bg2">
                <a:lumMod val="10000"/>
              </a:schemeClr>
            </a:solidFill>
            <a:latin typeface="+mn-lt"/>
          </a:endParaRPr>
        </a:p>
        <a:p>
          <a:pPr algn="ctr"/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- Мошенской КЦ ,</a:t>
          </a:r>
        </a:p>
        <a:p>
          <a:pPr algn="ctr"/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- </a:t>
          </a:r>
          <a:r>
            <a:rPr lang="ru-RU" sz="2000" b="1" dirty="0" err="1" smtClean="0">
              <a:solidFill>
                <a:schemeClr val="bg2">
                  <a:lumMod val="10000"/>
                </a:schemeClr>
              </a:solidFill>
              <a:latin typeface="+mn-lt"/>
            </a:rPr>
            <a:t>Чудовский</a:t>
          </a:r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 КЦ,</a:t>
          </a:r>
          <a:endParaRPr lang="ru-RU" sz="1800" dirty="0">
            <a:solidFill>
              <a:schemeClr val="bg2">
                <a:lumMod val="10000"/>
              </a:schemeClr>
            </a:solidFill>
            <a:latin typeface="+mn-lt"/>
          </a:endParaRPr>
        </a:p>
      </dgm:t>
    </dgm:pt>
    <dgm:pt modelId="{A1EE5F5F-BC74-4A45-B16B-8E732CE8DF4F}" type="parTrans" cxnId="{E554C96A-BFD9-4957-8346-EA621A432E42}">
      <dgm:prSet/>
      <dgm:spPr/>
      <dgm:t>
        <a:bodyPr/>
        <a:lstStyle/>
        <a:p>
          <a:endParaRPr lang="ru-RU"/>
        </a:p>
      </dgm:t>
    </dgm:pt>
    <dgm:pt modelId="{7E546B66-146D-4C33-A9D5-A49C1DAEF3D3}" type="sibTrans" cxnId="{E554C96A-BFD9-4957-8346-EA621A432E42}">
      <dgm:prSet/>
      <dgm:spPr/>
      <dgm:t>
        <a:bodyPr/>
        <a:lstStyle/>
        <a:p>
          <a:endParaRPr lang="ru-RU"/>
        </a:p>
      </dgm:t>
    </dgm:pt>
    <dgm:pt modelId="{008BC9CA-B177-4C74-B66F-6F9E057EF893}">
      <dgm:prSet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отделения для престарелых и инвалидов:</a:t>
          </a:r>
        </a:p>
        <a:p>
          <a:pPr algn="ctr"/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- Валдайский КЦ, </a:t>
          </a:r>
        </a:p>
        <a:p>
          <a:pPr algn="ctr"/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- </a:t>
          </a:r>
          <a:r>
            <a:rPr lang="ru-RU" sz="2000" b="1" dirty="0" err="1" smtClean="0">
              <a:solidFill>
                <a:schemeClr val="bg2">
                  <a:lumMod val="10000"/>
                </a:schemeClr>
              </a:solidFill>
              <a:latin typeface="+mn-lt"/>
            </a:rPr>
            <a:t>Окуловский</a:t>
          </a:r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 КЦ, </a:t>
          </a:r>
        </a:p>
        <a:p>
          <a:pPr algn="ctr"/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- </a:t>
          </a:r>
          <a:r>
            <a:rPr lang="ru-RU" sz="2000" b="1" dirty="0" err="1" smtClean="0">
              <a:solidFill>
                <a:schemeClr val="bg2">
                  <a:lumMod val="10000"/>
                </a:schemeClr>
              </a:solidFill>
              <a:latin typeface="+mn-lt"/>
            </a:rPr>
            <a:t>Парфинский</a:t>
          </a:r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 КЦ,</a:t>
          </a:r>
        </a:p>
        <a:p>
          <a:pPr algn="ctr"/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-  </a:t>
          </a:r>
          <a:r>
            <a:rPr lang="ru-RU" sz="2000" b="1" dirty="0" err="1" smtClean="0">
              <a:solidFill>
                <a:schemeClr val="bg2">
                  <a:lumMod val="10000"/>
                </a:schemeClr>
              </a:solidFill>
              <a:latin typeface="+mn-lt"/>
            </a:rPr>
            <a:t>Поддорский</a:t>
          </a:r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 КЦ, </a:t>
          </a:r>
        </a:p>
        <a:p>
          <a:pPr algn="l"/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  - Шимский КЦ, </a:t>
          </a:r>
          <a:endParaRPr lang="ru-RU" sz="1800" dirty="0">
            <a:solidFill>
              <a:schemeClr val="bg2">
                <a:lumMod val="10000"/>
              </a:schemeClr>
            </a:solidFill>
            <a:latin typeface="+mn-lt"/>
          </a:endParaRPr>
        </a:p>
      </dgm:t>
    </dgm:pt>
    <dgm:pt modelId="{7A532E4C-FC1C-41DB-B15C-1F01BE340CDB}" type="parTrans" cxnId="{8C40C4DF-80B9-4D73-8B65-1470A4B8DAC8}">
      <dgm:prSet/>
      <dgm:spPr/>
      <dgm:t>
        <a:bodyPr/>
        <a:lstStyle/>
        <a:p>
          <a:endParaRPr lang="ru-RU"/>
        </a:p>
      </dgm:t>
    </dgm:pt>
    <dgm:pt modelId="{FE5C607F-FAF2-4EC9-B0A0-0C8689FADAD0}" type="sibTrans" cxnId="{8C40C4DF-80B9-4D73-8B65-1470A4B8DAC8}">
      <dgm:prSet/>
      <dgm:spPr/>
      <dgm:t>
        <a:bodyPr/>
        <a:lstStyle/>
        <a:p>
          <a:endParaRPr lang="ru-RU"/>
        </a:p>
      </dgm:t>
    </dgm:pt>
    <dgm:pt modelId="{34F4A55B-449E-497F-9160-0821A270E9C3}">
      <dgm:prSet custT="1"/>
      <dgm:spPr/>
      <dgm:t>
        <a:bodyPr/>
        <a:lstStyle/>
        <a:p>
          <a:r>
            <a:rPr lang="ru-RU" sz="1800" dirty="0" smtClean="0">
              <a:solidFill>
                <a:schemeClr val="bg2">
                  <a:lumMod val="10000"/>
                </a:schemeClr>
              </a:solidFill>
            </a:rPr>
            <a:t> </a:t>
          </a:r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дома интернаты для престарелых и инвалидов: </a:t>
          </a:r>
        </a:p>
        <a:p>
          <a:endParaRPr lang="ru-RU" sz="2000" b="1" dirty="0" smtClean="0">
            <a:solidFill>
              <a:schemeClr val="bg2">
                <a:lumMod val="10000"/>
              </a:schemeClr>
            </a:solidFill>
            <a:latin typeface="+mn-lt"/>
          </a:endParaRPr>
        </a:p>
        <a:p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- </a:t>
          </a:r>
          <a:r>
            <a:rPr lang="ru-RU" sz="2000" b="1" dirty="0" err="1" smtClean="0">
              <a:solidFill>
                <a:schemeClr val="bg2">
                  <a:lumMod val="10000"/>
                </a:schemeClr>
              </a:solidFill>
              <a:latin typeface="+mn-lt"/>
            </a:rPr>
            <a:t>Любытинский</a:t>
          </a:r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 ДИ , </a:t>
          </a:r>
        </a:p>
        <a:p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- Новгородский ДИ,</a:t>
          </a:r>
        </a:p>
        <a:p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- Старорусский ДИ «</a:t>
          </a:r>
          <a:r>
            <a:rPr lang="ru-RU" sz="2000" b="1" dirty="0" err="1" smtClean="0">
              <a:solidFill>
                <a:schemeClr val="bg2">
                  <a:lumMod val="10000"/>
                </a:schemeClr>
              </a:solidFill>
              <a:latin typeface="+mn-lt"/>
            </a:rPr>
            <a:t>Приильменье</a:t>
          </a:r>
          <a:r>
            <a:rPr lang="ru-RU" sz="2000" b="1" dirty="0" smtClean="0">
              <a:solidFill>
                <a:schemeClr val="bg2">
                  <a:lumMod val="10000"/>
                </a:schemeClr>
              </a:solidFill>
              <a:latin typeface="+mn-lt"/>
            </a:rPr>
            <a:t>». </a:t>
          </a:r>
          <a:r>
            <a:rPr lang="ru-RU" sz="2000" dirty="0" smtClean="0">
              <a:solidFill>
                <a:schemeClr val="bg2">
                  <a:lumMod val="10000"/>
                </a:schemeClr>
              </a:solidFill>
              <a:latin typeface="+mn-lt"/>
            </a:rPr>
            <a:t>.</a:t>
          </a:r>
          <a:endParaRPr lang="ru-RU" sz="2000" dirty="0">
            <a:solidFill>
              <a:schemeClr val="bg2">
                <a:lumMod val="10000"/>
              </a:schemeClr>
            </a:solidFill>
            <a:latin typeface="+mn-lt"/>
          </a:endParaRPr>
        </a:p>
      </dgm:t>
    </dgm:pt>
    <dgm:pt modelId="{1E91F854-3153-406D-96CA-1FD83074EF56}" type="parTrans" cxnId="{CE30BED4-DC2B-4A98-852D-D12ED41E8CC5}">
      <dgm:prSet/>
      <dgm:spPr/>
      <dgm:t>
        <a:bodyPr/>
        <a:lstStyle/>
        <a:p>
          <a:endParaRPr lang="ru-RU"/>
        </a:p>
      </dgm:t>
    </dgm:pt>
    <dgm:pt modelId="{A9EE9EAA-8FD0-46B2-A2C7-9AFD2C6A05A7}" type="sibTrans" cxnId="{CE30BED4-DC2B-4A98-852D-D12ED41E8CC5}">
      <dgm:prSet/>
      <dgm:spPr/>
      <dgm:t>
        <a:bodyPr/>
        <a:lstStyle/>
        <a:p>
          <a:endParaRPr lang="ru-RU"/>
        </a:p>
      </dgm:t>
    </dgm:pt>
    <dgm:pt modelId="{0554EE64-C456-4AB0-8E38-2A6AE6F1EBFF}" type="pres">
      <dgm:prSet presAssocID="{2BF051AF-AF29-4F40-B412-9986E3886B1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4386390-84CD-4C34-8E92-BDB08E25A52E}" type="pres">
      <dgm:prSet presAssocID="{ACDA46EC-7CF3-4B1B-AA94-CEDEFC3FDA7F}" presName="root" presStyleCnt="0"/>
      <dgm:spPr/>
    </dgm:pt>
    <dgm:pt modelId="{EE8F489C-F574-4650-B87B-ECACCEB130D8}" type="pres">
      <dgm:prSet presAssocID="{ACDA46EC-7CF3-4B1B-AA94-CEDEFC3FDA7F}" presName="rootComposite" presStyleCnt="0"/>
      <dgm:spPr/>
    </dgm:pt>
    <dgm:pt modelId="{FE644ED4-191A-4A83-8070-C1B952348EEA}" type="pres">
      <dgm:prSet presAssocID="{ACDA46EC-7CF3-4B1B-AA94-CEDEFC3FDA7F}" presName="rootText" presStyleLbl="node1" presStyleIdx="0" presStyleCnt="3" custScaleX="688300" custScaleY="2000000"/>
      <dgm:spPr/>
      <dgm:t>
        <a:bodyPr/>
        <a:lstStyle/>
        <a:p>
          <a:endParaRPr lang="ru-RU"/>
        </a:p>
      </dgm:t>
    </dgm:pt>
    <dgm:pt modelId="{E373BBE3-EB65-4EE5-8FEF-09F32C762BDD}" type="pres">
      <dgm:prSet presAssocID="{ACDA46EC-7CF3-4B1B-AA94-CEDEFC3FDA7F}" presName="rootConnector" presStyleLbl="node1" presStyleIdx="0" presStyleCnt="3"/>
      <dgm:spPr/>
      <dgm:t>
        <a:bodyPr/>
        <a:lstStyle/>
        <a:p>
          <a:endParaRPr lang="ru-RU"/>
        </a:p>
      </dgm:t>
    </dgm:pt>
    <dgm:pt modelId="{164338FF-C305-423E-99CA-7A51545A733D}" type="pres">
      <dgm:prSet presAssocID="{ACDA46EC-7CF3-4B1B-AA94-CEDEFC3FDA7F}" presName="childShape" presStyleCnt="0"/>
      <dgm:spPr/>
    </dgm:pt>
    <dgm:pt modelId="{B4639FDB-8B5B-47C6-AD27-6598910ECE17}" type="pres">
      <dgm:prSet presAssocID="{008BC9CA-B177-4C74-B66F-6F9E057EF893}" presName="root" presStyleCnt="0"/>
      <dgm:spPr/>
    </dgm:pt>
    <dgm:pt modelId="{2677FB46-97CC-4396-BD27-EA7781DDAA2C}" type="pres">
      <dgm:prSet presAssocID="{008BC9CA-B177-4C74-B66F-6F9E057EF893}" presName="rootComposite" presStyleCnt="0"/>
      <dgm:spPr/>
    </dgm:pt>
    <dgm:pt modelId="{D54A7E13-62FC-4AAC-9D1F-902545A3AE16}" type="pres">
      <dgm:prSet presAssocID="{008BC9CA-B177-4C74-B66F-6F9E057EF893}" presName="rootText" presStyleLbl="node1" presStyleIdx="1" presStyleCnt="3" custScaleX="697297" custScaleY="2000000"/>
      <dgm:spPr/>
      <dgm:t>
        <a:bodyPr/>
        <a:lstStyle/>
        <a:p>
          <a:endParaRPr lang="ru-RU"/>
        </a:p>
      </dgm:t>
    </dgm:pt>
    <dgm:pt modelId="{D45FAB84-0370-4AEE-89E2-BBA0CD65DE8D}" type="pres">
      <dgm:prSet presAssocID="{008BC9CA-B177-4C74-B66F-6F9E057EF893}" presName="rootConnector" presStyleLbl="node1" presStyleIdx="1" presStyleCnt="3"/>
      <dgm:spPr/>
      <dgm:t>
        <a:bodyPr/>
        <a:lstStyle/>
        <a:p>
          <a:endParaRPr lang="ru-RU"/>
        </a:p>
      </dgm:t>
    </dgm:pt>
    <dgm:pt modelId="{549E2A2B-16BE-4B03-9980-5D00A5E64BB6}" type="pres">
      <dgm:prSet presAssocID="{008BC9CA-B177-4C74-B66F-6F9E057EF893}" presName="childShape" presStyleCnt="0"/>
      <dgm:spPr/>
    </dgm:pt>
    <dgm:pt modelId="{8BC02DC3-82FD-4E87-8E5E-5B0896C77E04}" type="pres">
      <dgm:prSet presAssocID="{34F4A55B-449E-497F-9160-0821A270E9C3}" presName="root" presStyleCnt="0"/>
      <dgm:spPr/>
    </dgm:pt>
    <dgm:pt modelId="{C2A4E8B2-4994-4344-89DC-059E2B671E9D}" type="pres">
      <dgm:prSet presAssocID="{34F4A55B-449E-497F-9160-0821A270E9C3}" presName="rootComposite" presStyleCnt="0"/>
      <dgm:spPr/>
    </dgm:pt>
    <dgm:pt modelId="{6ACAA416-444F-47BF-8055-660F44A59BC3}" type="pres">
      <dgm:prSet presAssocID="{34F4A55B-449E-497F-9160-0821A270E9C3}" presName="rootText" presStyleLbl="node1" presStyleIdx="2" presStyleCnt="3" custScaleX="814673" custScaleY="2000000"/>
      <dgm:spPr/>
      <dgm:t>
        <a:bodyPr/>
        <a:lstStyle/>
        <a:p>
          <a:endParaRPr lang="ru-RU"/>
        </a:p>
      </dgm:t>
    </dgm:pt>
    <dgm:pt modelId="{82D3AA1C-93A8-46CC-B649-6EA6A4656170}" type="pres">
      <dgm:prSet presAssocID="{34F4A55B-449E-497F-9160-0821A270E9C3}" presName="rootConnector" presStyleLbl="node1" presStyleIdx="2" presStyleCnt="3"/>
      <dgm:spPr/>
      <dgm:t>
        <a:bodyPr/>
        <a:lstStyle/>
        <a:p>
          <a:endParaRPr lang="ru-RU"/>
        </a:p>
      </dgm:t>
    </dgm:pt>
    <dgm:pt modelId="{1B127680-E87F-47AE-BA1F-588F2BCBC49C}" type="pres">
      <dgm:prSet presAssocID="{34F4A55B-449E-497F-9160-0821A270E9C3}" presName="childShape" presStyleCnt="0"/>
      <dgm:spPr/>
    </dgm:pt>
  </dgm:ptLst>
  <dgm:cxnLst>
    <dgm:cxn modelId="{CDC7B3D3-F14D-455D-9411-2475BFA31F7B}" type="presOf" srcId="{34F4A55B-449E-497F-9160-0821A270E9C3}" destId="{82D3AA1C-93A8-46CC-B649-6EA6A4656170}" srcOrd="1" destOrd="0" presId="urn:microsoft.com/office/officeart/2005/8/layout/hierarchy3"/>
    <dgm:cxn modelId="{8C40C4DF-80B9-4D73-8B65-1470A4B8DAC8}" srcId="{2BF051AF-AF29-4F40-B412-9986E3886B1F}" destId="{008BC9CA-B177-4C74-B66F-6F9E057EF893}" srcOrd="1" destOrd="0" parTransId="{7A532E4C-FC1C-41DB-B15C-1F01BE340CDB}" sibTransId="{FE5C607F-FAF2-4EC9-B0A0-0C8689FADAD0}"/>
    <dgm:cxn modelId="{3C5CDA30-760D-4FA5-B927-659B3945D197}" type="presOf" srcId="{008BC9CA-B177-4C74-B66F-6F9E057EF893}" destId="{D45FAB84-0370-4AEE-89E2-BBA0CD65DE8D}" srcOrd="1" destOrd="0" presId="urn:microsoft.com/office/officeart/2005/8/layout/hierarchy3"/>
    <dgm:cxn modelId="{A55F9534-0827-4088-974A-38DB5020D0AE}" type="presOf" srcId="{ACDA46EC-7CF3-4B1B-AA94-CEDEFC3FDA7F}" destId="{E373BBE3-EB65-4EE5-8FEF-09F32C762BDD}" srcOrd="1" destOrd="0" presId="urn:microsoft.com/office/officeart/2005/8/layout/hierarchy3"/>
    <dgm:cxn modelId="{E554C96A-BFD9-4957-8346-EA621A432E42}" srcId="{2BF051AF-AF29-4F40-B412-9986E3886B1F}" destId="{ACDA46EC-7CF3-4B1B-AA94-CEDEFC3FDA7F}" srcOrd="0" destOrd="0" parTransId="{A1EE5F5F-BC74-4A45-B16B-8E732CE8DF4F}" sibTransId="{7E546B66-146D-4C33-A9D5-A49C1DAEF3D3}"/>
    <dgm:cxn modelId="{C3103A00-F5EA-4D74-860B-585A66FB5368}" type="presOf" srcId="{ACDA46EC-7CF3-4B1B-AA94-CEDEFC3FDA7F}" destId="{FE644ED4-191A-4A83-8070-C1B952348EEA}" srcOrd="0" destOrd="0" presId="urn:microsoft.com/office/officeart/2005/8/layout/hierarchy3"/>
    <dgm:cxn modelId="{CE30BED4-DC2B-4A98-852D-D12ED41E8CC5}" srcId="{2BF051AF-AF29-4F40-B412-9986E3886B1F}" destId="{34F4A55B-449E-497F-9160-0821A270E9C3}" srcOrd="2" destOrd="0" parTransId="{1E91F854-3153-406D-96CA-1FD83074EF56}" sibTransId="{A9EE9EAA-8FD0-46B2-A2C7-9AFD2C6A05A7}"/>
    <dgm:cxn modelId="{D4268224-7DB8-4C0A-8493-A0E9CB24F93F}" type="presOf" srcId="{008BC9CA-B177-4C74-B66F-6F9E057EF893}" destId="{D54A7E13-62FC-4AAC-9D1F-902545A3AE16}" srcOrd="0" destOrd="0" presId="urn:microsoft.com/office/officeart/2005/8/layout/hierarchy3"/>
    <dgm:cxn modelId="{069376C4-BAD2-4FB2-B26D-534776713F68}" type="presOf" srcId="{2BF051AF-AF29-4F40-B412-9986E3886B1F}" destId="{0554EE64-C456-4AB0-8E38-2A6AE6F1EBFF}" srcOrd="0" destOrd="0" presId="urn:microsoft.com/office/officeart/2005/8/layout/hierarchy3"/>
    <dgm:cxn modelId="{AD98314B-D9E6-4889-A37D-A6053D3FCA72}" type="presOf" srcId="{34F4A55B-449E-497F-9160-0821A270E9C3}" destId="{6ACAA416-444F-47BF-8055-660F44A59BC3}" srcOrd="0" destOrd="0" presId="urn:microsoft.com/office/officeart/2005/8/layout/hierarchy3"/>
    <dgm:cxn modelId="{FD32091B-30AB-414E-B71F-EA822B68F762}" type="presParOf" srcId="{0554EE64-C456-4AB0-8E38-2A6AE6F1EBFF}" destId="{C4386390-84CD-4C34-8E92-BDB08E25A52E}" srcOrd="0" destOrd="0" presId="urn:microsoft.com/office/officeart/2005/8/layout/hierarchy3"/>
    <dgm:cxn modelId="{4CE9C8F4-7EBE-43DB-96E8-AC12112B3B58}" type="presParOf" srcId="{C4386390-84CD-4C34-8E92-BDB08E25A52E}" destId="{EE8F489C-F574-4650-B87B-ECACCEB130D8}" srcOrd="0" destOrd="0" presId="urn:microsoft.com/office/officeart/2005/8/layout/hierarchy3"/>
    <dgm:cxn modelId="{BFEBB1B9-4E6A-44E1-9F58-CA9657C5E74D}" type="presParOf" srcId="{EE8F489C-F574-4650-B87B-ECACCEB130D8}" destId="{FE644ED4-191A-4A83-8070-C1B952348EEA}" srcOrd="0" destOrd="0" presId="urn:microsoft.com/office/officeart/2005/8/layout/hierarchy3"/>
    <dgm:cxn modelId="{5208FEA2-5A75-44A0-9123-8CC8A6774EA6}" type="presParOf" srcId="{EE8F489C-F574-4650-B87B-ECACCEB130D8}" destId="{E373BBE3-EB65-4EE5-8FEF-09F32C762BDD}" srcOrd="1" destOrd="0" presId="urn:microsoft.com/office/officeart/2005/8/layout/hierarchy3"/>
    <dgm:cxn modelId="{6FB51516-3B55-46E0-A0E0-55B1E7ED0D5C}" type="presParOf" srcId="{C4386390-84CD-4C34-8E92-BDB08E25A52E}" destId="{164338FF-C305-423E-99CA-7A51545A733D}" srcOrd="1" destOrd="0" presId="urn:microsoft.com/office/officeart/2005/8/layout/hierarchy3"/>
    <dgm:cxn modelId="{8ED17AD0-DF77-4F96-990F-1D76E5D70758}" type="presParOf" srcId="{0554EE64-C456-4AB0-8E38-2A6AE6F1EBFF}" destId="{B4639FDB-8B5B-47C6-AD27-6598910ECE17}" srcOrd="1" destOrd="0" presId="urn:microsoft.com/office/officeart/2005/8/layout/hierarchy3"/>
    <dgm:cxn modelId="{E2801534-8B1E-4CF2-BAB1-C37631B035EB}" type="presParOf" srcId="{B4639FDB-8B5B-47C6-AD27-6598910ECE17}" destId="{2677FB46-97CC-4396-BD27-EA7781DDAA2C}" srcOrd="0" destOrd="0" presId="urn:microsoft.com/office/officeart/2005/8/layout/hierarchy3"/>
    <dgm:cxn modelId="{16BA286B-C19C-4D8E-A011-79513AC285CE}" type="presParOf" srcId="{2677FB46-97CC-4396-BD27-EA7781DDAA2C}" destId="{D54A7E13-62FC-4AAC-9D1F-902545A3AE16}" srcOrd="0" destOrd="0" presId="urn:microsoft.com/office/officeart/2005/8/layout/hierarchy3"/>
    <dgm:cxn modelId="{F0B10C5B-69D6-4DAD-86B8-B3979D192FC9}" type="presParOf" srcId="{2677FB46-97CC-4396-BD27-EA7781DDAA2C}" destId="{D45FAB84-0370-4AEE-89E2-BBA0CD65DE8D}" srcOrd="1" destOrd="0" presId="urn:microsoft.com/office/officeart/2005/8/layout/hierarchy3"/>
    <dgm:cxn modelId="{C14AB924-042F-4523-84D5-7B306BC77754}" type="presParOf" srcId="{B4639FDB-8B5B-47C6-AD27-6598910ECE17}" destId="{549E2A2B-16BE-4B03-9980-5D00A5E64BB6}" srcOrd="1" destOrd="0" presId="urn:microsoft.com/office/officeart/2005/8/layout/hierarchy3"/>
    <dgm:cxn modelId="{B4C54C0D-09A7-4531-9696-2E4B36A85089}" type="presParOf" srcId="{0554EE64-C456-4AB0-8E38-2A6AE6F1EBFF}" destId="{8BC02DC3-82FD-4E87-8E5E-5B0896C77E04}" srcOrd="2" destOrd="0" presId="urn:microsoft.com/office/officeart/2005/8/layout/hierarchy3"/>
    <dgm:cxn modelId="{1437EEDD-8D14-46D5-9365-785287689B7F}" type="presParOf" srcId="{8BC02DC3-82FD-4E87-8E5E-5B0896C77E04}" destId="{C2A4E8B2-4994-4344-89DC-059E2B671E9D}" srcOrd="0" destOrd="0" presId="urn:microsoft.com/office/officeart/2005/8/layout/hierarchy3"/>
    <dgm:cxn modelId="{1F14E1E1-295A-413F-BDBB-B977C9E110BE}" type="presParOf" srcId="{C2A4E8B2-4994-4344-89DC-059E2B671E9D}" destId="{6ACAA416-444F-47BF-8055-660F44A59BC3}" srcOrd="0" destOrd="0" presId="urn:microsoft.com/office/officeart/2005/8/layout/hierarchy3"/>
    <dgm:cxn modelId="{0AE9179B-B30F-41CF-89AE-03083364DF46}" type="presParOf" srcId="{C2A4E8B2-4994-4344-89DC-059E2B671E9D}" destId="{82D3AA1C-93A8-46CC-B649-6EA6A4656170}" srcOrd="1" destOrd="0" presId="urn:microsoft.com/office/officeart/2005/8/layout/hierarchy3"/>
    <dgm:cxn modelId="{69A431F7-14CE-43E4-8290-1F7EDA873C56}" type="presParOf" srcId="{8BC02DC3-82FD-4E87-8E5E-5B0896C77E04}" destId="{1B127680-E87F-47AE-BA1F-588F2BCBC49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1263BF-8764-4577-B4C3-19429939F2E2}">
      <dsp:nvSpPr>
        <dsp:cNvPr id="0" name=""/>
        <dsp:cNvSpPr/>
      </dsp:nvSpPr>
      <dsp:spPr>
        <a:xfrm>
          <a:off x="227953" y="1224132"/>
          <a:ext cx="3396809" cy="716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bg2">
                  <a:lumMod val="10000"/>
                </a:schemeClr>
              </a:solidFill>
            </a:rPr>
            <a:t>5</a:t>
          </a: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 психоневрологических интернатов на </a:t>
          </a:r>
          <a:r>
            <a:rPr lang="ru-RU" sz="1800" b="1" i="1" kern="1200" dirty="0" smtClean="0">
              <a:solidFill>
                <a:schemeClr val="bg2">
                  <a:lumMod val="10000"/>
                </a:schemeClr>
              </a:solidFill>
            </a:rPr>
            <a:t>1208</a:t>
          </a: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 мест</a:t>
          </a:r>
          <a:endParaRPr lang="ru-RU" sz="18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27953" y="1224132"/>
        <a:ext cx="3396809" cy="716964"/>
      </dsp:txXfrm>
    </dsp:sp>
    <dsp:sp modelId="{9AD292CD-C445-4B7F-BA2F-12ADE8AAFD2B}">
      <dsp:nvSpPr>
        <dsp:cNvPr id="0" name=""/>
        <dsp:cNvSpPr/>
      </dsp:nvSpPr>
      <dsp:spPr>
        <a:xfrm>
          <a:off x="248918" y="253845"/>
          <a:ext cx="3423486" cy="821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bg2">
                  <a:lumMod val="10000"/>
                </a:schemeClr>
              </a:solidFill>
            </a:rPr>
            <a:t>7</a:t>
          </a: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 домов-интернатов для престарелых и инвалидов </a:t>
          </a:r>
          <a:r>
            <a:rPr lang="ru-RU" sz="1800" b="1" i="1" kern="1200" dirty="0" smtClean="0">
              <a:solidFill>
                <a:schemeClr val="bg2">
                  <a:lumMod val="10000"/>
                </a:schemeClr>
              </a:solidFill>
            </a:rPr>
            <a:t>606</a:t>
          </a: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 мест</a:t>
          </a:r>
          <a:endParaRPr lang="ru-RU" sz="18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48918" y="253845"/>
        <a:ext cx="3423486" cy="821272"/>
      </dsp:txXfrm>
    </dsp:sp>
    <dsp:sp modelId="{06F1F2BC-151C-4E77-96A2-52FD0257FAB8}">
      <dsp:nvSpPr>
        <dsp:cNvPr id="0" name=""/>
        <dsp:cNvSpPr/>
      </dsp:nvSpPr>
      <dsp:spPr>
        <a:xfrm>
          <a:off x="216024" y="2016221"/>
          <a:ext cx="3371409" cy="1365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chemeClr val="bg2">
                  <a:lumMod val="10000"/>
                </a:schemeClr>
              </a:solidFill>
            </a:rPr>
            <a:t>16</a:t>
          </a:r>
          <a:r>
            <a:rPr lang="ru-RU" sz="1600" kern="1200" dirty="0" smtClean="0">
              <a:solidFill>
                <a:schemeClr val="bg2">
                  <a:lumMod val="10000"/>
                </a:schemeClr>
              </a:solidFill>
            </a:rPr>
            <a:t> комплексных центров социального обслуживания населения, в которых открыты </a:t>
          </a:r>
          <a:r>
            <a:rPr lang="ru-RU" sz="1600" b="1" i="1" kern="1200" dirty="0" smtClean="0">
              <a:solidFill>
                <a:schemeClr val="bg2">
                  <a:lumMod val="10000"/>
                </a:schemeClr>
              </a:solidFill>
            </a:rPr>
            <a:t>14</a:t>
          </a:r>
          <a:r>
            <a:rPr lang="ru-RU" sz="1600" kern="1200" dirty="0" smtClean="0">
              <a:solidFill>
                <a:schemeClr val="bg2">
                  <a:lumMod val="10000"/>
                </a:schemeClr>
              </a:solidFill>
            </a:rPr>
            <a:t> стационарных отделений для граждан пожилого возраста и инвалидов на </a:t>
          </a:r>
          <a:r>
            <a:rPr lang="ru-RU" sz="1600" b="1" i="1" kern="1200" dirty="0" smtClean="0">
              <a:solidFill>
                <a:schemeClr val="bg2">
                  <a:lumMod val="10000"/>
                </a:schemeClr>
              </a:solidFill>
            </a:rPr>
            <a:t>338</a:t>
          </a:r>
          <a:r>
            <a:rPr lang="ru-RU" sz="1600" kern="1200" dirty="0" smtClean="0">
              <a:solidFill>
                <a:schemeClr val="bg2">
                  <a:lumMod val="10000"/>
                </a:schemeClr>
              </a:solidFill>
            </a:rPr>
            <a:t> мест</a:t>
          </a:r>
          <a:endParaRPr lang="ru-RU" sz="16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16024" y="2016221"/>
        <a:ext cx="3371409" cy="1365292"/>
      </dsp:txXfrm>
    </dsp:sp>
    <dsp:sp modelId="{9D77CF6B-BEBB-4111-A0D6-56F1C3C7A2FA}">
      <dsp:nvSpPr>
        <dsp:cNvPr id="0" name=""/>
        <dsp:cNvSpPr/>
      </dsp:nvSpPr>
      <dsp:spPr>
        <a:xfrm>
          <a:off x="4491315" y="2779715"/>
          <a:ext cx="3624514" cy="8538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2">
                  <a:lumMod val="10000"/>
                </a:schemeClr>
              </a:solidFill>
            </a:rPr>
            <a:t>детский дом-интернат для умственно-отсталых детей им. Ушинского на </a:t>
          </a:r>
          <a:r>
            <a:rPr lang="ru-RU" sz="1600" b="1" i="1" kern="1200" dirty="0" smtClean="0">
              <a:solidFill>
                <a:schemeClr val="bg2">
                  <a:lumMod val="10000"/>
                </a:schemeClr>
              </a:solidFill>
            </a:rPr>
            <a:t>140</a:t>
          </a:r>
          <a:r>
            <a:rPr lang="ru-RU" sz="1600" kern="1200" dirty="0" smtClean="0">
              <a:solidFill>
                <a:schemeClr val="bg2">
                  <a:lumMod val="10000"/>
                </a:schemeClr>
              </a:solidFill>
            </a:rPr>
            <a:t> мест</a:t>
          </a:r>
          <a:endParaRPr lang="ru-RU" sz="16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4491315" y="2779715"/>
        <a:ext cx="3624514" cy="853848"/>
      </dsp:txXfrm>
    </dsp:sp>
    <dsp:sp modelId="{92ACE543-519F-4AEE-B259-A0D221C08F0F}">
      <dsp:nvSpPr>
        <dsp:cNvPr id="0" name=""/>
        <dsp:cNvSpPr/>
      </dsp:nvSpPr>
      <dsp:spPr>
        <a:xfrm>
          <a:off x="4520739" y="3765584"/>
          <a:ext cx="3593572" cy="543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2">
                  <a:lumMod val="10000"/>
                </a:schemeClr>
              </a:solidFill>
            </a:rPr>
            <a:t>социально-реабилитационный центр для несовершеннолетних на </a:t>
          </a:r>
          <a:r>
            <a:rPr lang="ru-RU" sz="1600" b="1" i="1" kern="1200" dirty="0" smtClean="0">
              <a:solidFill>
                <a:schemeClr val="bg2">
                  <a:lumMod val="10000"/>
                </a:schemeClr>
              </a:solidFill>
            </a:rPr>
            <a:t>64 </a:t>
          </a:r>
          <a:r>
            <a:rPr lang="ru-RU" sz="1600" kern="1200" dirty="0" smtClean="0">
              <a:solidFill>
                <a:schemeClr val="bg2">
                  <a:lumMod val="10000"/>
                </a:schemeClr>
              </a:solidFill>
            </a:rPr>
            <a:t>места</a:t>
          </a:r>
          <a:endParaRPr lang="ru-RU" sz="16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4520739" y="3765584"/>
        <a:ext cx="3593572" cy="543312"/>
      </dsp:txXfrm>
    </dsp:sp>
    <dsp:sp modelId="{80B934B9-FD30-4032-A06F-13858F727959}">
      <dsp:nvSpPr>
        <dsp:cNvPr id="0" name=""/>
        <dsp:cNvSpPr/>
      </dsp:nvSpPr>
      <dsp:spPr>
        <a:xfrm>
          <a:off x="4491339" y="1793851"/>
          <a:ext cx="3591331" cy="892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2">
                  <a:lumMod val="10000"/>
                </a:schemeClr>
              </a:solidFill>
            </a:rPr>
            <a:t>реабилитационный центр для детей и подростков с ограниченными возможностями на </a:t>
          </a:r>
          <a:r>
            <a:rPr lang="ru-RU" sz="1600" b="1" i="1" kern="1200" dirty="0" smtClean="0">
              <a:solidFill>
                <a:schemeClr val="bg2">
                  <a:lumMod val="10000"/>
                </a:schemeClr>
              </a:solidFill>
            </a:rPr>
            <a:t>50</a:t>
          </a:r>
          <a:r>
            <a:rPr lang="ru-RU" sz="1600" kern="1200" dirty="0" smtClean="0">
              <a:solidFill>
                <a:schemeClr val="bg2">
                  <a:lumMod val="10000"/>
                </a:schemeClr>
              </a:solidFill>
            </a:rPr>
            <a:t> мест</a:t>
          </a:r>
          <a:endParaRPr lang="ru-RU" sz="16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4491339" y="1793851"/>
        <a:ext cx="3591331" cy="892121"/>
      </dsp:txXfrm>
    </dsp:sp>
    <dsp:sp modelId="{0411CFF9-2289-44EA-B579-AE3B33F35203}">
      <dsp:nvSpPr>
        <dsp:cNvPr id="0" name=""/>
        <dsp:cNvSpPr/>
      </dsp:nvSpPr>
      <dsp:spPr>
        <a:xfrm>
          <a:off x="216024" y="3456387"/>
          <a:ext cx="3395676" cy="8787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2">
                  <a:lumMod val="10000"/>
                </a:schemeClr>
              </a:solidFill>
            </a:rPr>
            <a:t>центр социальной адаптации на </a:t>
          </a:r>
          <a:r>
            <a:rPr lang="ru-RU" sz="1600" b="1" i="1" kern="1200" dirty="0" smtClean="0">
              <a:solidFill>
                <a:schemeClr val="bg2">
                  <a:lumMod val="10000"/>
                </a:schemeClr>
              </a:solidFill>
            </a:rPr>
            <a:t>50</a:t>
          </a:r>
          <a:r>
            <a:rPr lang="ru-RU" sz="1600" kern="1200" dirty="0" smtClean="0">
              <a:solidFill>
                <a:schemeClr val="bg2">
                  <a:lumMod val="10000"/>
                </a:schemeClr>
              </a:solidFill>
            </a:rPr>
            <a:t> мест</a:t>
          </a:r>
          <a:endParaRPr lang="ru-RU" sz="16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16024" y="3456387"/>
        <a:ext cx="3395676" cy="8787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44ED4-191A-4A83-8070-C1B952348EEA}">
      <dsp:nvSpPr>
        <dsp:cNvPr id="0" name=""/>
        <dsp:cNvSpPr/>
      </dsp:nvSpPr>
      <dsp:spPr>
        <a:xfrm>
          <a:off x="545" y="532678"/>
          <a:ext cx="2686568" cy="3903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2">
                  <a:lumMod val="10000"/>
                </a:schemeClr>
              </a:solidFill>
            </a:rPr>
            <a:t>   </a:t>
          </a: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</a:rPr>
            <a:t>11</a:t>
          </a:r>
          <a:r>
            <a:rPr lang="en-US" sz="2000" b="1" kern="1200" dirty="0" smtClean="0">
              <a:solidFill>
                <a:schemeClr val="bg2">
                  <a:lumMod val="10000"/>
                </a:schemeClr>
              </a:solidFill>
            </a:rPr>
            <a:t>4</a:t>
          </a: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</a:rPr>
            <a:t>,</a:t>
          </a:r>
          <a:r>
            <a:rPr lang="en-US" sz="2000" b="1" kern="1200" dirty="0" smtClean="0">
              <a:solidFill>
                <a:schemeClr val="bg2">
                  <a:lumMod val="10000"/>
                </a:schemeClr>
              </a:solidFill>
            </a:rPr>
            <a:t>62</a:t>
          </a: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</a:rPr>
            <a:t> руб</a:t>
          </a: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bg2">
                  <a:lumMod val="10000"/>
                </a:schemeClr>
              </a:solidFill>
            </a:rPr>
            <a:t>1 полугодие 116,98 руб.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2">
                  <a:lumMod val="10000"/>
                </a:schemeClr>
              </a:solidFill>
            </a:rPr>
            <a:t> в домах интернатах для инвалидов и престарелых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2">
                  <a:lumMod val="10000"/>
                </a:schemeClr>
              </a:solidFill>
            </a:rPr>
            <a:t> </a:t>
          </a: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от 95,85 руб. в Мошенском доме интернате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до 132,87 в Новгородском Доме ветеранов</a:t>
          </a:r>
          <a:endParaRPr lang="ru-RU" sz="18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79232" y="611365"/>
        <a:ext cx="2529194" cy="3745820"/>
      </dsp:txXfrm>
    </dsp:sp>
    <dsp:sp modelId="{D54A7E13-62FC-4AAC-9D1F-902545A3AE16}">
      <dsp:nvSpPr>
        <dsp:cNvPr id="0" name=""/>
        <dsp:cNvSpPr/>
      </dsp:nvSpPr>
      <dsp:spPr>
        <a:xfrm>
          <a:off x="2784693" y="532678"/>
          <a:ext cx="2721685" cy="3903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2">
                  <a:lumMod val="10000"/>
                </a:schemeClr>
              </a:solidFill>
            </a:rPr>
            <a:t> </a:t>
          </a: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</a:rPr>
            <a:t>102,22 руб.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bg2">
                  <a:lumMod val="10000"/>
                </a:schemeClr>
              </a:solidFill>
            </a:rPr>
            <a:t> 1 полугодие 104,77 руб.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2">
                  <a:lumMod val="10000"/>
                </a:schemeClr>
              </a:solidFill>
            </a:rPr>
            <a:t> в психоневрологических интернатах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от 84,94 руб. в  </a:t>
          </a:r>
          <a:r>
            <a:rPr lang="ru-RU" sz="1800" kern="1200" dirty="0" err="1" smtClean="0">
              <a:solidFill>
                <a:schemeClr val="bg2">
                  <a:lumMod val="10000"/>
                </a:schemeClr>
              </a:solidFill>
            </a:rPr>
            <a:t>Маловишерском</a:t>
          </a: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 ПНИ «</a:t>
          </a:r>
          <a:r>
            <a:rPr lang="ru-RU" sz="1800" kern="1200" dirty="0" err="1" smtClean="0">
              <a:solidFill>
                <a:schemeClr val="bg2">
                  <a:lumMod val="10000"/>
                </a:schemeClr>
              </a:solidFill>
            </a:rPr>
            <a:t>Оксочи</a:t>
          </a: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»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до 121,08 руб. в Валдайском ПНИ «Добывалово»);  </a:t>
          </a:r>
          <a:endParaRPr lang="ru-RU" sz="18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864408" y="612393"/>
        <a:ext cx="2562255" cy="3743764"/>
      </dsp:txXfrm>
    </dsp:sp>
    <dsp:sp modelId="{6ACAA416-444F-47BF-8055-660F44A59BC3}">
      <dsp:nvSpPr>
        <dsp:cNvPr id="0" name=""/>
        <dsp:cNvSpPr/>
      </dsp:nvSpPr>
      <dsp:spPr>
        <a:xfrm>
          <a:off x="5603959" y="532678"/>
          <a:ext cx="3179827" cy="3903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 </a:t>
          </a:r>
          <a:r>
            <a:rPr lang="ru-RU" sz="1800" b="1" kern="1200" dirty="0" smtClean="0">
              <a:solidFill>
                <a:schemeClr val="bg2">
                  <a:lumMod val="10000"/>
                </a:schemeClr>
              </a:solidFill>
            </a:rPr>
            <a:t>125,23 руб.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bg2">
                  <a:lumMod val="10000"/>
                </a:schemeClr>
              </a:solidFill>
            </a:rPr>
            <a:t>119,67 руб. в 1 полугодии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2">
                  <a:lumMod val="10000"/>
                </a:schemeClr>
              </a:solidFill>
            </a:rPr>
            <a:t> в стационарных отделениях для граждан пожилого возраста и инвалидов в комплексных центрах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bg2">
                  <a:lumMod val="10000"/>
                </a:schemeClr>
              </a:solidFill>
            </a:rPr>
            <a:t> от 99,4 руб. в </a:t>
          </a:r>
          <a:r>
            <a:rPr lang="ru-RU" sz="1800" b="0" kern="1200" dirty="0" err="1" smtClean="0">
              <a:solidFill>
                <a:schemeClr val="bg2">
                  <a:lumMod val="10000"/>
                </a:schemeClr>
              </a:solidFill>
            </a:rPr>
            <a:t>Маревском</a:t>
          </a:r>
          <a:r>
            <a:rPr lang="ru-RU" sz="1800" b="0" kern="1200" dirty="0" smtClean="0">
              <a:solidFill>
                <a:schemeClr val="bg2">
                  <a:lumMod val="10000"/>
                </a:schemeClr>
              </a:solidFill>
            </a:rPr>
            <a:t> КЦСО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bg2">
                  <a:lumMod val="10000"/>
                </a:schemeClr>
              </a:solidFill>
            </a:rPr>
            <a:t> до 165,43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в </a:t>
          </a:r>
          <a:r>
            <a:rPr lang="ru-RU" sz="1800" kern="1200" dirty="0" err="1" smtClean="0">
              <a:solidFill>
                <a:schemeClr val="bg2">
                  <a:lumMod val="10000"/>
                </a:schemeClr>
              </a:solidFill>
            </a:rPr>
            <a:t>Парфинском</a:t>
          </a: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 КЦСО)</a:t>
          </a:r>
          <a:r>
            <a:rPr lang="ru-RU" sz="1700" kern="1200" dirty="0" smtClean="0">
              <a:solidFill>
                <a:schemeClr val="bg2">
                  <a:lumMod val="10000"/>
                </a:schemeClr>
              </a:solidFill>
            </a:rPr>
            <a:t>.</a:t>
          </a:r>
          <a:endParaRPr lang="ru-RU" sz="17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5697093" y="625812"/>
        <a:ext cx="2993559" cy="37169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644ED4-191A-4A83-8070-C1B952348EEA}">
      <dsp:nvSpPr>
        <dsp:cNvPr id="0" name=""/>
        <dsp:cNvSpPr/>
      </dsp:nvSpPr>
      <dsp:spPr>
        <a:xfrm>
          <a:off x="540" y="548676"/>
          <a:ext cx="2664546" cy="38711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   </a:t>
          </a: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отделения социального приюта: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bg2">
                <a:lumMod val="10000"/>
              </a:schemeClr>
            </a:solidFill>
            <a:latin typeface="+mn-lt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bg2">
                <a:lumMod val="10000"/>
              </a:schemeClr>
            </a:solidFill>
            <a:latin typeface="+mn-lt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- Мошенской КЦ 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- </a:t>
          </a:r>
          <a:r>
            <a:rPr lang="ru-RU" sz="2000" b="1" kern="1200" dirty="0" err="1" smtClean="0">
              <a:solidFill>
                <a:schemeClr val="bg2">
                  <a:lumMod val="10000"/>
                </a:schemeClr>
              </a:solidFill>
              <a:latin typeface="+mn-lt"/>
            </a:rPr>
            <a:t>Чудовский</a:t>
          </a: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 КЦ,</a:t>
          </a:r>
          <a:endParaRPr lang="ru-RU" sz="1800" kern="1200" dirty="0">
            <a:solidFill>
              <a:schemeClr val="bg2">
                <a:lumMod val="10000"/>
              </a:schemeClr>
            </a:solidFill>
            <a:latin typeface="+mn-lt"/>
          </a:endParaRPr>
        </a:p>
      </dsp:txBody>
      <dsp:txXfrm>
        <a:off x="78582" y="626718"/>
        <a:ext cx="2508462" cy="3715114"/>
      </dsp:txXfrm>
    </dsp:sp>
    <dsp:sp modelId="{D54A7E13-62FC-4AAC-9D1F-902545A3AE16}">
      <dsp:nvSpPr>
        <dsp:cNvPr id="0" name=""/>
        <dsp:cNvSpPr/>
      </dsp:nvSpPr>
      <dsp:spPr>
        <a:xfrm>
          <a:off x="2761866" y="548676"/>
          <a:ext cx="2699375" cy="38711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отделения для престарелых и инвалидов: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- Валдайский КЦ,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- </a:t>
          </a:r>
          <a:r>
            <a:rPr lang="ru-RU" sz="2000" b="1" kern="1200" dirty="0" err="1" smtClean="0">
              <a:solidFill>
                <a:schemeClr val="bg2">
                  <a:lumMod val="10000"/>
                </a:schemeClr>
              </a:solidFill>
              <a:latin typeface="+mn-lt"/>
            </a:rPr>
            <a:t>Окуловский</a:t>
          </a: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 КЦ,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- </a:t>
          </a:r>
          <a:r>
            <a:rPr lang="ru-RU" sz="2000" b="1" kern="1200" dirty="0" err="1" smtClean="0">
              <a:solidFill>
                <a:schemeClr val="bg2">
                  <a:lumMod val="10000"/>
                </a:schemeClr>
              </a:solidFill>
              <a:latin typeface="+mn-lt"/>
            </a:rPr>
            <a:t>Парфинский</a:t>
          </a: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 КЦ,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-  </a:t>
          </a:r>
          <a:r>
            <a:rPr lang="ru-RU" sz="2000" b="1" kern="1200" dirty="0" err="1" smtClean="0">
              <a:solidFill>
                <a:schemeClr val="bg2">
                  <a:lumMod val="10000"/>
                </a:schemeClr>
              </a:solidFill>
              <a:latin typeface="+mn-lt"/>
            </a:rPr>
            <a:t>Поддорский</a:t>
          </a: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 КЦ,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  - Шимский КЦ, </a:t>
          </a:r>
          <a:endParaRPr lang="ru-RU" sz="1800" kern="1200" dirty="0">
            <a:solidFill>
              <a:schemeClr val="bg2">
                <a:lumMod val="10000"/>
              </a:schemeClr>
            </a:solidFill>
            <a:latin typeface="+mn-lt"/>
          </a:endParaRPr>
        </a:p>
      </dsp:txBody>
      <dsp:txXfrm>
        <a:off x="2840928" y="627738"/>
        <a:ext cx="2541251" cy="3713074"/>
      </dsp:txXfrm>
    </dsp:sp>
    <dsp:sp modelId="{6ACAA416-444F-47BF-8055-660F44A59BC3}">
      <dsp:nvSpPr>
        <dsp:cNvPr id="0" name=""/>
        <dsp:cNvSpPr/>
      </dsp:nvSpPr>
      <dsp:spPr>
        <a:xfrm>
          <a:off x="5558022" y="548676"/>
          <a:ext cx="3153761" cy="38711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2">
                  <a:lumMod val="10000"/>
                </a:schemeClr>
              </a:solidFill>
            </a:rPr>
            <a:t> </a:t>
          </a: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дома интернаты для престарелых и инвалидов: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bg2">
                <a:lumMod val="10000"/>
              </a:schemeClr>
            </a:solidFill>
            <a:latin typeface="+mn-lt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- </a:t>
          </a:r>
          <a:r>
            <a:rPr lang="ru-RU" sz="2000" b="1" kern="1200" dirty="0" err="1" smtClean="0">
              <a:solidFill>
                <a:schemeClr val="bg2">
                  <a:lumMod val="10000"/>
                </a:schemeClr>
              </a:solidFill>
              <a:latin typeface="+mn-lt"/>
            </a:rPr>
            <a:t>Любытинский</a:t>
          </a: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 ДИ 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- Новгородский ДИ,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- Старорусский ДИ «</a:t>
          </a:r>
          <a:r>
            <a:rPr lang="ru-RU" sz="2000" b="1" kern="1200" dirty="0" err="1" smtClean="0">
              <a:solidFill>
                <a:schemeClr val="bg2">
                  <a:lumMod val="10000"/>
                </a:schemeClr>
              </a:solidFill>
              <a:latin typeface="+mn-lt"/>
            </a:rPr>
            <a:t>Приильменье</a:t>
          </a:r>
          <a:r>
            <a:rPr lang="ru-RU" sz="2000" b="1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». </a:t>
          </a:r>
          <a:r>
            <a:rPr lang="ru-RU" sz="2000" kern="1200" dirty="0" smtClean="0">
              <a:solidFill>
                <a:schemeClr val="bg2">
                  <a:lumMod val="10000"/>
                </a:schemeClr>
              </a:solidFill>
              <a:latin typeface="+mn-lt"/>
            </a:rPr>
            <a:t>.</a:t>
          </a:r>
          <a:endParaRPr lang="ru-RU" sz="2000" kern="1200" dirty="0">
            <a:solidFill>
              <a:schemeClr val="bg2">
                <a:lumMod val="10000"/>
              </a:schemeClr>
            </a:solidFill>
            <a:latin typeface="+mn-lt"/>
          </a:endParaRPr>
        </a:p>
      </dsp:txBody>
      <dsp:txXfrm>
        <a:off x="5650393" y="641047"/>
        <a:ext cx="2969019" cy="3686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07F31-3096-4FE5-ACDD-E48A3E079637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15153"/>
            <a:ext cx="544703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50475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28583"/>
            <a:ext cx="2950475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92A80-274A-4147-B447-7B652AD3C4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653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82BF-6A41-47D8-8F5D-9DA5114F09CB}" type="datetime1">
              <a:rPr lang="ru-RU" smtClean="0"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6BD4-0E8B-47C5-8223-635121B165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519C-31BF-4EF9-8BDA-8C8B25D0789B}" type="datetime1">
              <a:rPr lang="ru-RU" smtClean="0"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6BD4-0E8B-47C5-8223-635121B165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63E9-AEEE-4E76-80E8-F7F0426A7A10}" type="datetime1">
              <a:rPr lang="ru-RU" smtClean="0"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6BD4-0E8B-47C5-8223-635121B165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5DF6-FB28-4452-8762-5FB5E02F8D38}" type="datetime1">
              <a:rPr lang="ru-RU" smtClean="0"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6BD4-0E8B-47C5-8223-635121B165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C499-D9B4-4B48-A953-852C411EDB88}" type="datetime1">
              <a:rPr lang="ru-RU" smtClean="0"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6BD4-0E8B-47C5-8223-635121B165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E659-3D84-4F9C-9511-A70D5BCBBEF5}" type="datetime1">
              <a:rPr lang="ru-RU" smtClean="0"/>
              <a:t>27.10.2016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6BD4-0E8B-47C5-8223-635121B165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8959-0A10-4D9E-88DB-602F1A09B49C}" type="datetime1">
              <a:rPr lang="ru-RU" smtClean="0"/>
              <a:t>27.10.2016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6BD4-0E8B-47C5-8223-635121B1659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C13D-44F9-484F-9C27-7464BEAF4939}" type="datetime1">
              <a:rPr lang="ru-RU" smtClean="0"/>
              <a:t>27.10.2016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6BD4-0E8B-47C5-8223-635121B165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0127-66DF-4352-8F23-42614CB2B511}" type="datetime1">
              <a:rPr lang="ru-RU" smtClean="0"/>
              <a:t>27.10.2016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6BD4-0E8B-47C5-8223-635121B165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0EB6-4FC7-4554-8C67-C1B8237C1222}" type="datetime1">
              <a:rPr lang="ru-RU" smtClean="0"/>
              <a:t>27.10.2016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6BD4-0E8B-47C5-8223-635121B1659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17447-3496-4C14-B75D-9A2F047834AA}" type="datetime1">
              <a:rPr lang="ru-RU" smtClean="0"/>
              <a:t>27.10.2016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6BD4-0E8B-47C5-8223-635121B165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B75B23E-32DF-46E9-A05C-D8624834A31B}" type="datetime1">
              <a:rPr lang="ru-RU" smtClean="0"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D2646BD4-0E8B-47C5-8223-635121B165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04031" y="1412776"/>
            <a:ext cx="822385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/>
              <a:t>Организация питания в областных </a:t>
            </a:r>
          </a:p>
          <a:p>
            <a:pPr algn="ctr"/>
            <a:r>
              <a:rPr lang="ru-RU" sz="3600" b="1" dirty="0" smtClean="0"/>
              <a:t>государственных организациях</a:t>
            </a:r>
          </a:p>
          <a:p>
            <a:pPr algn="ctr"/>
            <a:r>
              <a:rPr lang="ru-RU" sz="3600" b="1" dirty="0"/>
              <a:t>с</a:t>
            </a:r>
            <a:r>
              <a:rPr lang="ru-RU" sz="3600" b="1" dirty="0" smtClean="0"/>
              <a:t>оциального обслуживания населения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249061" y="4221088"/>
            <a:ext cx="4795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Козлова Лилия Евгеньевна</a:t>
            </a:r>
          </a:p>
          <a:p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Директор ОАУ «Новгородский областной  центр развития социального обслуживания населения»</a:t>
            </a:r>
            <a:endParaRPr lang="ru-RU" sz="16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312"/>
            <a:ext cx="100806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3"/>
          <p:cNvSpPr txBox="1"/>
          <p:nvPr/>
        </p:nvSpPr>
        <p:spPr>
          <a:xfrm>
            <a:off x="3536058" y="5589240"/>
            <a:ext cx="2142919" cy="607584"/>
          </a:xfrm>
          <a:prstGeom prst="rect">
            <a:avLst/>
          </a:prstGeom>
          <a:noFill/>
        </p:spPr>
        <p:txBody>
          <a:bodyPr wrap="none" lIns="91420" tIns="45711" rIns="91420" bIns="45711">
            <a:spAutoFit/>
          </a:bodyPr>
          <a:lstStyle>
            <a:defPPr>
              <a:defRPr lang="en-GB"/>
            </a:defPPr>
            <a:lvl1pPr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741363" indent="-28416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11414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5986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20558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defTabSz="449170"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Великий Новгород</a:t>
            </a:r>
          </a:p>
          <a:p>
            <a:pPr algn="ctr" defTabSz="449170"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2016 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83664" y="134548"/>
            <a:ext cx="8496300" cy="292691"/>
          </a:xfrm>
          <a:prstGeom prst="rect">
            <a:avLst/>
          </a:prstGeom>
          <a:noFill/>
          <a:ln>
            <a:solidFill>
              <a:srgbClr val="92D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0" tIns="45711" rIns="91420" bIns="45711">
            <a:spAutoFit/>
          </a:bodyPr>
          <a:lstStyle>
            <a:defPPr>
              <a:defRPr lang="en-GB"/>
            </a:defPPr>
            <a:lvl1pPr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741363" indent="-28416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11414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5986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20558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>
              <a:spcBef>
                <a:spcPct val="50000"/>
              </a:spcBef>
            </a:pPr>
            <a:r>
              <a:rPr lang="ru-RU" altLang="ru-RU" sz="1400" b="1" i="1" dirty="0">
                <a:latin typeface="+mn-lt"/>
              </a:rPr>
              <a:t>Департамент труда и социальной защиты населения Новгородской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9382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04031" y="1412776"/>
            <a:ext cx="822385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/>
              <a:t>Организация питания в областных </a:t>
            </a:r>
          </a:p>
          <a:p>
            <a:pPr algn="ctr"/>
            <a:r>
              <a:rPr lang="ru-RU" sz="3600" b="1" dirty="0" smtClean="0"/>
              <a:t>государственных организациях</a:t>
            </a:r>
          </a:p>
          <a:p>
            <a:pPr algn="ctr"/>
            <a:r>
              <a:rPr lang="ru-RU" sz="3600" b="1" dirty="0"/>
              <a:t>с</a:t>
            </a:r>
            <a:r>
              <a:rPr lang="ru-RU" sz="3600" b="1" dirty="0" smtClean="0"/>
              <a:t>оциального обслуживания населения</a:t>
            </a:r>
            <a:endParaRPr lang="ru-RU" sz="36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312"/>
            <a:ext cx="100806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3"/>
          <p:cNvSpPr txBox="1"/>
          <p:nvPr/>
        </p:nvSpPr>
        <p:spPr>
          <a:xfrm>
            <a:off x="3536058" y="5589240"/>
            <a:ext cx="2142919" cy="607584"/>
          </a:xfrm>
          <a:prstGeom prst="rect">
            <a:avLst/>
          </a:prstGeom>
          <a:noFill/>
        </p:spPr>
        <p:txBody>
          <a:bodyPr wrap="none" lIns="91420" tIns="45711" rIns="91420" bIns="45711">
            <a:spAutoFit/>
          </a:bodyPr>
          <a:lstStyle>
            <a:defPPr>
              <a:defRPr lang="en-GB"/>
            </a:defPPr>
            <a:lvl1pPr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741363" indent="-28416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11414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5986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20558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defTabSz="449170"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Великий Новгород</a:t>
            </a:r>
          </a:p>
          <a:p>
            <a:pPr algn="ctr" defTabSz="449170"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2016 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83664" y="134548"/>
            <a:ext cx="8496300" cy="292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defPPr>
              <a:defRPr lang="en-GB"/>
            </a:defPPr>
            <a:lvl1pPr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741363" indent="-28416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11414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5986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20558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>
              <a:spcBef>
                <a:spcPct val="50000"/>
              </a:spcBef>
            </a:pPr>
            <a:r>
              <a:rPr lang="ru-RU" altLang="ru-RU" sz="1400" b="1" i="1" dirty="0">
                <a:latin typeface="+mn-lt"/>
              </a:rPr>
              <a:t>Департамент труда и социальной защиты населения Новгородской области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3928" y="4437112"/>
            <a:ext cx="49230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Козлова Лилия Евгеньевна</a:t>
            </a:r>
          </a:p>
          <a:p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Директор ОАУ «Новгородский областной  центр развития социального обслуживания населения»</a:t>
            </a:r>
          </a:p>
        </p:txBody>
      </p:sp>
    </p:spTree>
    <p:extLst>
      <p:ext uri="{BB962C8B-B14F-4D97-AF65-F5344CB8AC3E}">
        <p14:creationId xmlns:p14="http://schemas.microsoft.com/office/powerpoint/2010/main" val="419812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49960"/>
            <a:ext cx="8640316" cy="93610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1800" i="1" dirty="0">
                <a:solidFill>
                  <a:schemeClr val="bg2">
                    <a:lumMod val="10000"/>
                  </a:schemeClr>
                </a:solidFill>
              </a:rPr>
              <a:t>По состоянию на </a:t>
            </a:r>
            <a:r>
              <a:rPr lang="ru-RU" sz="1800" i="1" dirty="0" smtClean="0">
                <a:solidFill>
                  <a:schemeClr val="bg2">
                    <a:lumMod val="10000"/>
                  </a:schemeClr>
                </a:solidFill>
              </a:rPr>
              <a:t>1 октября 2016 </a:t>
            </a:r>
            <a:r>
              <a:rPr lang="ru-RU" sz="1800" i="1" dirty="0">
                <a:solidFill>
                  <a:schemeClr val="bg2">
                    <a:lumMod val="10000"/>
                  </a:schemeClr>
                </a:solidFill>
              </a:rPr>
              <a:t>года в области функционируют </a:t>
            </a:r>
            <a:r>
              <a:rPr lang="ru-RU" sz="1800" b="1" i="1" dirty="0">
                <a:solidFill>
                  <a:schemeClr val="bg2">
                    <a:lumMod val="10000"/>
                  </a:schemeClr>
                </a:solidFill>
              </a:rPr>
              <a:t>37 </a:t>
            </a:r>
            <a:r>
              <a:rPr lang="ru-RU" sz="1800" i="1" dirty="0">
                <a:solidFill>
                  <a:schemeClr val="bg2">
                    <a:lumMod val="10000"/>
                  </a:schemeClr>
                </a:solidFill>
              </a:rPr>
              <a:t>организаций социального обслуживания </a:t>
            </a:r>
            <a:r>
              <a:rPr lang="ru-RU" sz="1800" i="1" dirty="0" smtClean="0">
                <a:solidFill>
                  <a:schemeClr val="bg2">
                    <a:lumMod val="10000"/>
                  </a:schemeClr>
                </a:solidFill>
              </a:rPr>
              <a:t>населения, </a:t>
            </a:r>
            <a:r>
              <a:rPr lang="ru-RU" sz="1800" i="1" dirty="0">
                <a:solidFill>
                  <a:schemeClr val="bg2">
                    <a:lumMod val="10000"/>
                  </a:schemeClr>
                </a:solidFill>
              </a:rPr>
              <a:t>в том числе </a:t>
            </a:r>
            <a:r>
              <a:rPr lang="ru-RU" sz="1800" b="1" i="1" dirty="0">
                <a:solidFill>
                  <a:schemeClr val="bg2">
                    <a:lumMod val="10000"/>
                  </a:schemeClr>
                </a:solidFill>
              </a:rPr>
              <a:t>32 </a:t>
            </a:r>
            <a:r>
              <a:rPr lang="ru-RU" sz="1800" i="1" dirty="0">
                <a:solidFill>
                  <a:schemeClr val="bg2">
                    <a:lumMod val="10000"/>
                  </a:schemeClr>
                </a:solidFill>
              </a:rPr>
              <a:t> организации на </a:t>
            </a:r>
            <a:r>
              <a:rPr lang="ru-RU" sz="1800" b="1" i="1" dirty="0">
                <a:solidFill>
                  <a:schemeClr val="bg2">
                    <a:lumMod val="10000"/>
                  </a:schemeClr>
                </a:solidFill>
              </a:rPr>
              <a:t>2696</a:t>
            </a:r>
            <a:r>
              <a:rPr lang="ru-RU" sz="1800" i="1" dirty="0">
                <a:solidFill>
                  <a:schemeClr val="bg2">
                    <a:lumMod val="10000"/>
                  </a:schemeClr>
                </a:solidFill>
              </a:rPr>
              <a:t> мест предназначены для стационарного проживания граждан  пожилого возраста, детей, </a:t>
            </a:r>
            <a:r>
              <a:rPr lang="ru-RU" sz="1800" i="1" dirty="0" smtClean="0">
                <a:solidFill>
                  <a:schemeClr val="bg2">
                    <a:lumMod val="10000"/>
                  </a:schemeClr>
                </a:solidFill>
              </a:rPr>
              <a:t>инвалидов:</a:t>
            </a:r>
            <a:endParaRPr lang="ru-RU" sz="1800" i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395536" y="44624"/>
            <a:ext cx="8496300" cy="292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defPPr>
              <a:defRPr lang="en-GB"/>
            </a:defPPr>
            <a:lvl1pPr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741363" indent="-28416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11414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5986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20558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>
              <a:spcBef>
                <a:spcPct val="50000"/>
              </a:spcBef>
            </a:pPr>
            <a:r>
              <a:rPr lang="ru-RU" altLang="ru-RU" sz="1400" b="1" i="1" dirty="0">
                <a:latin typeface="+mn-lt"/>
              </a:rPr>
              <a:t>Департамент труда и социальной защиты населения Новгородской области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01903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487995354"/>
              </p:ext>
            </p:extLst>
          </p:nvPr>
        </p:nvGraphicFramePr>
        <p:xfrm>
          <a:off x="323528" y="1340768"/>
          <a:ext cx="8568308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819520" y="1556792"/>
            <a:ext cx="3672408" cy="14401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chemeClr val="bg2">
                    <a:lumMod val="10000"/>
                  </a:schemeClr>
                </a:solidFill>
              </a:rPr>
              <a:t>16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 комплексных центров социального обслуживания населения, в которых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открыты </a:t>
            </a: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</a:rPr>
              <a:t>13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отделений социального приюта для несовершеннолетних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на </a:t>
            </a: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</a:rPr>
              <a:t>240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мест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82000" y="0"/>
            <a:ext cx="762000" cy="365125"/>
          </a:xfrm>
        </p:spPr>
        <p:txBody>
          <a:bodyPr/>
          <a:lstStyle/>
          <a:p>
            <a:fld id="{D2646BD4-0E8B-47C5-8223-635121B1659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82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781800" cy="7200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+mn-lt"/>
              </a:rPr>
              <a:t>Нормативная база обеспечения питанием получателей социальных услуг в стационарной форме</a:t>
            </a:r>
            <a:endParaRPr lang="ru-RU" sz="20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80920" cy="504056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Федеральный закон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от 28 декабря 2013 года №442-ФЗ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«Об основах социального обслуживания граждан в Российской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Федерации»:  -  утверждение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норм  питания в организациях социального обслуживания относится к полномочиям субъекта Российской Федерации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Стандарты предоставления социальных услуг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утвержденные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постановлением Правительства Новгородской области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от 05.12.2014 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№ 596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:  получатели социальных услуг  в стационарной форме социального обслуживания обеспечиваются питанием согласно утвержденным нормативам.</a:t>
            </a:r>
          </a:p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Постановление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Правительства Новгородской области  от 14.11.2014 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562: -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утверждены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нормы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питания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В бюджете области на 2016 год на организацию питания в учреждениях социального обслуживания области  предусмотрено 91,6   млн. рублей. 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Бюджетная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составляющая в расходах на питание 1 человека в день составляет:</a:t>
            </a:r>
          </a:p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59,04  рублей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-  в домах – интернатах для престарелых и инвалидов;</a:t>
            </a:r>
          </a:p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68,19  рублей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– в психоневрологических интернатах; </a:t>
            </a:r>
          </a:p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181 рубль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– в социальных приютах и детском доме-интернате имени Ушинского.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59118" y="4727"/>
            <a:ext cx="762000" cy="365125"/>
          </a:xfrm>
        </p:spPr>
        <p:txBody>
          <a:bodyPr/>
          <a:lstStyle/>
          <a:p>
            <a:fld id="{D2646BD4-0E8B-47C5-8223-635121B1659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038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1786" y="548680"/>
            <a:ext cx="7543800" cy="100811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3400" b="1" dirty="0" smtClean="0">
                <a:solidFill>
                  <a:schemeClr val="tx1"/>
                </a:solidFill>
              </a:rPr>
              <a:t>Стоимость продуктового набора для организации питания в стационарных учреждениях области </a:t>
            </a:r>
          </a:p>
          <a:p>
            <a:pPr marL="0" indent="0" algn="ctr">
              <a:buNone/>
            </a:pPr>
            <a:r>
              <a:rPr lang="ru-RU" sz="3400" b="1" dirty="0" smtClean="0">
                <a:solidFill>
                  <a:schemeClr val="tx1"/>
                </a:solidFill>
              </a:rPr>
              <a:t>за 9 месяцев 2016 года</a:t>
            </a:r>
          </a:p>
          <a:p>
            <a:pPr marL="0" indent="0" algn="ctr">
              <a:buNone/>
            </a:pPr>
            <a:endParaRPr lang="ru-RU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083266711"/>
              </p:ext>
            </p:extLst>
          </p:nvPr>
        </p:nvGraphicFramePr>
        <p:xfrm>
          <a:off x="107504" y="1628800"/>
          <a:ext cx="878433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95536" y="44624"/>
            <a:ext cx="8496300" cy="292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defPPr>
              <a:defRPr lang="en-GB"/>
            </a:defPPr>
            <a:lvl1pPr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741363" indent="-28416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11414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5986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20558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>
              <a:spcBef>
                <a:spcPct val="50000"/>
              </a:spcBef>
            </a:pPr>
            <a:r>
              <a:rPr lang="ru-RU" altLang="ru-RU" sz="1400" b="1" i="1" dirty="0">
                <a:latin typeface="+mn-lt"/>
              </a:rPr>
              <a:t>Департамент труда и социальной защиты населения Новгородской области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82000" y="8406"/>
            <a:ext cx="762000" cy="365125"/>
          </a:xfrm>
        </p:spPr>
        <p:txBody>
          <a:bodyPr/>
          <a:lstStyle/>
          <a:p>
            <a:fld id="{D2646BD4-0E8B-47C5-8223-635121B1659B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32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636029" cy="5760640"/>
          </a:xfrm>
        </p:spPr>
        <p:txBody>
          <a:bodyPr>
            <a:noAutofit/>
          </a:bodyPr>
          <a:lstStyle/>
          <a:p>
            <a:pPr marL="0" indent="450000">
              <a:buNone/>
            </a:pP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Фактические затраты  учреждений на приобретение  продуктов питания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для детей в отделениях социальных приютов комплексных центров 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составили в среднем по области 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157,46 рублей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</a:p>
          <a:p>
            <a:pPr marL="0" indent="450000">
              <a:buNone/>
            </a:pP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от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148,2 рублей 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в сутки в отделении социального приюта для несовершеннолетних  в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ОАУСО «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Поддорский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комплексный центр социального обслуживания населения»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marL="0" indent="450000">
              <a:buNone/>
            </a:pP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до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160.79 рублей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 в сутки в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ОАУСО «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Парфинский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комплексный центр социального обслуживания населения». </a:t>
            </a:r>
            <a:endParaRPr lang="ru-RU" sz="2800" b="1" i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395536" y="44624"/>
            <a:ext cx="8496300" cy="292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defPPr>
              <a:defRPr lang="en-GB"/>
            </a:defPPr>
            <a:lvl1pPr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741363" indent="-28416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11414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5986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20558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>
              <a:spcBef>
                <a:spcPct val="50000"/>
              </a:spcBef>
            </a:pPr>
            <a:r>
              <a:rPr lang="ru-RU" altLang="ru-RU" sz="1400" b="1" i="1" dirty="0">
                <a:latin typeface="+mn-lt"/>
              </a:rPr>
              <a:t>Департамент труда и социальной защиты населения Новгородской области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82000" y="0"/>
            <a:ext cx="762000" cy="365125"/>
          </a:xfrm>
        </p:spPr>
        <p:txBody>
          <a:bodyPr/>
          <a:lstStyle/>
          <a:p>
            <a:fld id="{D2646BD4-0E8B-47C5-8223-635121B1659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28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6781800" cy="79208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Выполнение натуральных норм питания в психоневрологических интернатах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0"/>
            <a:ext cx="73448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600" b="1" i="1" dirty="0" smtClean="0">
                <a:solidFill>
                  <a:schemeClr val="bg1"/>
                </a:solidFill>
              </a:rPr>
              <a:t>Департамент труда и социальной защиты населения Новгородской области</a:t>
            </a:r>
            <a:endParaRPr lang="ru-RU" altLang="ru-RU" sz="1600" b="1" i="1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82000" y="0"/>
            <a:ext cx="762000" cy="365125"/>
          </a:xfrm>
        </p:spPr>
        <p:txBody>
          <a:bodyPr/>
          <a:lstStyle/>
          <a:p>
            <a:fld id="{D2646BD4-0E8B-47C5-8223-635121B1659B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502021"/>
              </p:ext>
            </p:extLst>
          </p:nvPr>
        </p:nvGraphicFramePr>
        <p:xfrm>
          <a:off x="179512" y="1124744"/>
          <a:ext cx="8616105" cy="489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Лист" r:id="rId3" imgW="9258300" imgH="5029200" progId="Excel.Sheet.12">
                  <p:embed/>
                </p:oleObj>
              </mc:Choice>
              <mc:Fallback>
                <p:oleObj name="Лист" r:id="rId3" imgW="9258300" imgH="5029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1124744"/>
                        <a:ext cx="8616105" cy="4896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6781800" cy="798984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Выполнение натуральных </a:t>
            </a:r>
            <a:r>
              <a:rPr lang="ru-RU" sz="2200" dirty="0" smtClean="0"/>
              <a:t>норм питания в  домах интернатах</a:t>
            </a:r>
            <a:endParaRPr lang="ru-RU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0"/>
            <a:ext cx="73448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600" b="1" i="1" dirty="0" smtClean="0">
                <a:solidFill>
                  <a:schemeClr val="bg1"/>
                </a:solidFill>
              </a:rPr>
              <a:t>Департамент труда и социальной защиты населения Новгородской области</a:t>
            </a:r>
            <a:endParaRPr lang="ru-RU" altLang="ru-RU" sz="1600" b="1" i="1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82000" y="34205"/>
            <a:ext cx="762000" cy="365125"/>
          </a:xfrm>
        </p:spPr>
        <p:txBody>
          <a:bodyPr/>
          <a:lstStyle/>
          <a:p>
            <a:fld id="{D2646BD4-0E8B-47C5-8223-635121B1659B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512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71" y="764704"/>
            <a:ext cx="869925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6761"/>
            <a:ext cx="8496944" cy="426473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Выполнение натуральных норм питания в стационарных отделениях комплексных центров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0"/>
            <a:ext cx="73448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600" b="1" i="1" dirty="0" smtClean="0">
                <a:solidFill>
                  <a:schemeClr val="bg1"/>
                </a:solidFill>
              </a:rPr>
              <a:t>Департамент труда и социальной защиты населения Новгородской области</a:t>
            </a:r>
            <a:endParaRPr lang="ru-RU" altLang="ru-RU" sz="1600" b="1" i="1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69750" y="-26571"/>
            <a:ext cx="762000" cy="365125"/>
          </a:xfrm>
        </p:spPr>
        <p:txBody>
          <a:bodyPr/>
          <a:lstStyle/>
          <a:p>
            <a:fld id="{D2646BD4-0E8B-47C5-8223-635121B1659B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029693"/>
              </p:ext>
            </p:extLst>
          </p:nvPr>
        </p:nvGraphicFramePr>
        <p:xfrm>
          <a:off x="337233" y="836712"/>
          <a:ext cx="8555247" cy="5688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Лист" r:id="rId3" imgW="11191875" imgH="10829925" progId="Excel.Sheet.12">
                  <p:embed/>
                </p:oleObj>
              </mc:Choice>
              <mc:Fallback>
                <p:oleObj name="Лист" r:id="rId3" imgW="11191875" imgH="108299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7233" y="836712"/>
                        <a:ext cx="8555247" cy="5688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1786" y="548680"/>
            <a:ext cx="7543800" cy="100811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Выполнение натуральных норм питания на 100% и более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9 организаций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по результатам отчетности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) :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83982280"/>
              </p:ext>
            </p:extLst>
          </p:nvPr>
        </p:nvGraphicFramePr>
        <p:xfrm>
          <a:off x="179512" y="1628800"/>
          <a:ext cx="871232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95536" y="44624"/>
            <a:ext cx="8496300" cy="292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defPPr>
              <a:defRPr lang="en-GB"/>
            </a:defPPr>
            <a:lvl1pPr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741363" indent="-28416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11414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5986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2055813" indent="-227013" algn="l" defTabSz="447675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1400" b="1" i="1" dirty="0">
                <a:solidFill>
                  <a:prstClr val="white"/>
                </a:solidFill>
                <a:latin typeface="Times New Roman"/>
              </a:rPr>
              <a:t>Департамент труда и социальной защиты населения Новгородской области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82000" y="8406"/>
            <a:ext cx="762000" cy="365125"/>
          </a:xfrm>
        </p:spPr>
        <p:txBody>
          <a:bodyPr/>
          <a:lstStyle/>
          <a:p>
            <a:fld id="{D2646BD4-0E8B-47C5-8223-635121B1659B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9</a:t>
            </a:fld>
            <a:endParaRPr lang="ru-RU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86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</TotalTime>
  <Words>679</Words>
  <Application>Microsoft Office PowerPoint</Application>
  <PresentationFormat>Экран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NewsPrint</vt:lpstr>
      <vt:lpstr>Лист Microsoft Excel</vt:lpstr>
      <vt:lpstr>Презентация PowerPoint</vt:lpstr>
      <vt:lpstr>Презентация PowerPoint</vt:lpstr>
      <vt:lpstr>Нормативная база обеспечения питанием получателей социальных услуг в стационарной форме</vt:lpstr>
      <vt:lpstr>Презентация PowerPoint</vt:lpstr>
      <vt:lpstr>Презентация PowerPoint</vt:lpstr>
      <vt:lpstr>Выполнение натуральных норм питания в психоневрологических интернатах</vt:lpstr>
      <vt:lpstr>Выполнение натуральных норм питания в  домах интернатах</vt:lpstr>
      <vt:lpstr>Выполнение натуральных норм питания в стационарных отделениях комплексных центров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Глазова С.Д.</dc:creator>
  <cp:lastModifiedBy>Онуфрий Т.А.</cp:lastModifiedBy>
  <cp:revision>50</cp:revision>
  <cp:lastPrinted>2016-10-27T12:09:29Z</cp:lastPrinted>
  <dcterms:created xsi:type="dcterms:W3CDTF">2016-06-23T10:44:07Z</dcterms:created>
  <dcterms:modified xsi:type="dcterms:W3CDTF">2016-10-27T12:14:04Z</dcterms:modified>
</cp:coreProperties>
</file>